
<file path=[Content_Types].xml><?xml version="1.0" encoding="utf-8"?>
<Types xmlns="http://schemas.openxmlformats.org/package/2006/content-types">
  <Default Extension="png" ContentType="image/png"/>
  <Default Extension="svg" ContentType="image/svg+xml"/>
  <Default Extension="m4a" ContentType="audio/unknown"/>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7" r:id="rId4"/>
    <p:sldId id="276" r:id="rId5"/>
    <p:sldId id="263" r:id="rId6"/>
    <p:sldId id="259" r:id="rId7"/>
    <p:sldId id="269" r:id="rId8"/>
    <p:sldId id="270" r:id="rId9"/>
    <p:sldId id="264" r:id="rId10"/>
    <p:sldId id="271" r:id="rId11"/>
    <p:sldId id="273" r:id="rId12"/>
    <p:sldId id="274" r:id="rId13"/>
    <p:sldId id="268" r:id="rId14"/>
    <p:sldId id="266"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i" initials="D"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404" autoAdjust="0"/>
  </p:normalViewPr>
  <p:slideViewPr>
    <p:cSldViewPr snapToGrid="0">
      <p:cViewPr varScale="1">
        <p:scale>
          <a:sx n="66" d="100"/>
          <a:sy n="66" d="100"/>
        </p:scale>
        <p:origin x="-668" y="-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13T18:40:08.281"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2069D-4D7D-4C98-A6AB-6B9E68471959}"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CC76B-A048-49D8-8CDE-0B1B887E3CC2}" type="slidenum">
              <a:rPr lang="en-US" smtClean="0"/>
              <a:t>‹#›</a:t>
            </a:fld>
            <a:endParaRPr lang="en-US"/>
          </a:p>
        </p:txBody>
      </p:sp>
    </p:spTree>
    <p:extLst>
      <p:ext uri="{BB962C8B-B14F-4D97-AF65-F5344CB8AC3E}">
        <p14:creationId xmlns:p14="http://schemas.microsoft.com/office/powerpoint/2010/main" val="147765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1B6FD8-CE02-4F57-3DA7-331B357F86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E0ED112F-08FF-D152-07EB-8131287181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36B9AAE1-D1B3-60C0-0AF3-7B7FC33258BA}"/>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5" name="Footer Placeholder 4">
            <a:extLst>
              <a:ext uri="{FF2B5EF4-FFF2-40B4-BE49-F238E27FC236}">
                <a16:creationId xmlns:a16="http://schemas.microsoft.com/office/drawing/2014/main" xmlns="" id="{DF0AB5D3-08E5-5754-A2EB-815AF91B6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67458F-DA8C-CEFB-932C-83B45599A17C}"/>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374753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D532D-0854-CF7E-02D9-DD9C04621C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B2595AE-7C0C-BE18-33C2-D3C4D6AA80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DE1CE87-3D7E-16D2-126B-30517FFE3F1E}"/>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5" name="Footer Placeholder 4">
            <a:extLst>
              <a:ext uri="{FF2B5EF4-FFF2-40B4-BE49-F238E27FC236}">
                <a16:creationId xmlns:a16="http://schemas.microsoft.com/office/drawing/2014/main" xmlns="" id="{3B6A85DC-03C3-38F7-3F88-A2E87BB78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0FECBC-7D40-D957-D016-334F9379C3DE}"/>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1401958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19C8DE8-E642-89CD-83BE-8A393B0BA6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D185795-3208-BCD7-ECB1-BC6CEB0752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8278136-5C73-B043-39E3-D69C1A9BEB51}"/>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5" name="Footer Placeholder 4">
            <a:extLst>
              <a:ext uri="{FF2B5EF4-FFF2-40B4-BE49-F238E27FC236}">
                <a16:creationId xmlns:a16="http://schemas.microsoft.com/office/drawing/2014/main" xmlns="" id="{8BE4EB65-AF46-2047-0BBA-C2F71C447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4A38A23-7F4C-7E36-0DA1-F67D08CE2074}"/>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256853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A87D58-0B49-7103-F0B5-1C9C05F1BA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BDC02B3-CA72-EE7B-46A7-B17AD83B7B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DE82FF7-4B78-7815-1ABB-A88D8A20156B}"/>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5" name="Footer Placeholder 4">
            <a:extLst>
              <a:ext uri="{FF2B5EF4-FFF2-40B4-BE49-F238E27FC236}">
                <a16:creationId xmlns:a16="http://schemas.microsoft.com/office/drawing/2014/main" xmlns="" id="{5B6993DA-AD33-9A87-F2A7-7A07C2B47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FBF1F05-1E0B-F152-4036-F9DBD42E4A5B}"/>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377466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2A801-13A8-B2A6-7B3F-85BC37EF3A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EF8F6E7-8617-B9F3-AAD4-1F3228C42A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8456F8B-C5AC-99C4-ADF1-1E7950C435CA}"/>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5" name="Footer Placeholder 4">
            <a:extLst>
              <a:ext uri="{FF2B5EF4-FFF2-40B4-BE49-F238E27FC236}">
                <a16:creationId xmlns:a16="http://schemas.microsoft.com/office/drawing/2014/main" xmlns="" id="{EEC40315-A179-C44A-C7F0-617626B20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4A94AD5-6B8A-4834-6554-DB7D85441611}"/>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2101230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D2CE09-2F3B-9879-5631-32CA59093E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8E3802D-2758-0526-331F-E3C2CAA38B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CB8CDF3-6A56-7E3C-7669-BF35762E6D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D00722B-8182-3BDA-AF8D-80C2A499F618}"/>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6" name="Footer Placeholder 5">
            <a:extLst>
              <a:ext uri="{FF2B5EF4-FFF2-40B4-BE49-F238E27FC236}">
                <a16:creationId xmlns:a16="http://schemas.microsoft.com/office/drawing/2014/main" xmlns="" id="{987491E7-6CF1-A727-DE65-C948A79ED9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8EE6267-8034-3E48-3CF8-A0D338EDBDBB}"/>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3276299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14D504-432A-8F3C-C1BD-63F9170C10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7CB8911-6F63-2E1F-FD21-58C2D9614A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7314FE3-5B3F-CC93-32EE-BB3731F230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8C93672-254D-C338-73CB-491725B580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19F8084-5002-EE8F-3B89-09900E9E2F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48BFA83-B893-F01B-658A-1828F3385322}"/>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8" name="Footer Placeholder 7">
            <a:extLst>
              <a:ext uri="{FF2B5EF4-FFF2-40B4-BE49-F238E27FC236}">
                <a16:creationId xmlns:a16="http://schemas.microsoft.com/office/drawing/2014/main" xmlns="" id="{54C254F4-27F7-0017-06BF-629B4AA72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3A24C84-2E0C-65A9-52B8-B114DF7F7328}"/>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2818942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792768-76DE-9616-842F-F5755178E5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6570B1B-66D3-DB69-5854-450BF77C51DE}"/>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4" name="Footer Placeholder 3">
            <a:extLst>
              <a:ext uri="{FF2B5EF4-FFF2-40B4-BE49-F238E27FC236}">
                <a16:creationId xmlns:a16="http://schemas.microsoft.com/office/drawing/2014/main" xmlns="" id="{7B4709FE-C866-7862-4FF4-3AE2CFEDC8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04B27C6-1D6C-C606-B13E-1B1D80F6BEC4}"/>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21217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51D2522-DCCF-8488-9F51-9B932FC938F4}"/>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3" name="Footer Placeholder 2">
            <a:extLst>
              <a:ext uri="{FF2B5EF4-FFF2-40B4-BE49-F238E27FC236}">
                <a16:creationId xmlns:a16="http://schemas.microsoft.com/office/drawing/2014/main" xmlns="" id="{C22CF871-FF99-D811-0CE6-4AEDF0793C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3D773FB-5190-43FF-97DF-31D67EB3F7A0}"/>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2822079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F58FE2-BA66-CD04-60D2-64F342444C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78FA38E8-B369-0B0C-F5F1-ABB299D7F2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EC5DCFB-6EC1-04D2-1EC0-B50508A1A3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7C57562-D24A-C83D-B4F6-A1D1E621B375}"/>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6" name="Footer Placeholder 5">
            <a:extLst>
              <a:ext uri="{FF2B5EF4-FFF2-40B4-BE49-F238E27FC236}">
                <a16:creationId xmlns:a16="http://schemas.microsoft.com/office/drawing/2014/main" xmlns="" id="{1B90A3F0-1C42-041B-5562-49FBC3AEB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EA11CE8-AC95-F88B-3E51-3C53AA4B3054}"/>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211600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16C84-E4FA-7CB8-722D-0A793135EC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D827147E-3751-74F6-279C-9CC796312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AD2A8D9-54F2-262C-6059-CC81EC93F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02A9C0F-0CCA-1C80-3065-B52EAB136EE7}"/>
              </a:ext>
            </a:extLst>
          </p:cNvPr>
          <p:cNvSpPr>
            <a:spLocks noGrp="1"/>
          </p:cNvSpPr>
          <p:nvPr>
            <p:ph type="dt" sz="half" idx="10"/>
          </p:nvPr>
        </p:nvSpPr>
        <p:spPr/>
        <p:txBody>
          <a:bodyPr/>
          <a:lstStyle/>
          <a:p>
            <a:fld id="{A5F3D0D4-E3A1-4E7A-ACC5-06B82B3DF655}" type="datetimeFigureOut">
              <a:rPr lang="en-US" smtClean="0"/>
              <a:t>6/14/2022</a:t>
            </a:fld>
            <a:endParaRPr lang="en-US"/>
          </a:p>
        </p:txBody>
      </p:sp>
      <p:sp>
        <p:nvSpPr>
          <p:cNvPr id="6" name="Footer Placeholder 5">
            <a:extLst>
              <a:ext uri="{FF2B5EF4-FFF2-40B4-BE49-F238E27FC236}">
                <a16:creationId xmlns:a16="http://schemas.microsoft.com/office/drawing/2014/main" xmlns="" id="{958AB322-69B0-01E3-48CF-CF28E8D89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D86F55C-DE07-07F9-2C7D-9CCDF44A78B0}"/>
              </a:ext>
            </a:extLst>
          </p:cNvPr>
          <p:cNvSpPr>
            <a:spLocks noGrp="1"/>
          </p:cNvSpPr>
          <p:nvPr>
            <p:ph type="sldNum" sz="quarter" idx="12"/>
          </p:nvPr>
        </p:nvSpPr>
        <p:spPr/>
        <p:txBody>
          <a:bodyPr/>
          <a:lstStyle/>
          <a:p>
            <a:fld id="{8D6B6503-315E-4E17-A797-C0D591B387AE}" type="slidenum">
              <a:rPr lang="en-US" smtClean="0"/>
              <a:t>‹#›</a:t>
            </a:fld>
            <a:endParaRPr lang="en-US"/>
          </a:p>
        </p:txBody>
      </p:sp>
    </p:spTree>
    <p:extLst>
      <p:ext uri="{BB962C8B-B14F-4D97-AF65-F5344CB8AC3E}">
        <p14:creationId xmlns:p14="http://schemas.microsoft.com/office/powerpoint/2010/main" val="3209661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EA1AAC7-9B21-2847-4179-17A19A11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E6C9488-AAD1-A08C-D1B0-DC8C2E11C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1A74FB0-64E6-AA3B-AAE1-81D91F9B3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F3D0D4-E3A1-4E7A-ACC5-06B82B3DF655}" type="datetimeFigureOut">
              <a:rPr lang="en-US" smtClean="0"/>
              <a:t>6/14/2022</a:t>
            </a:fld>
            <a:endParaRPr lang="en-US"/>
          </a:p>
        </p:txBody>
      </p:sp>
      <p:sp>
        <p:nvSpPr>
          <p:cNvPr id="5" name="Footer Placeholder 4">
            <a:extLst>
              <a:ext uri="{FF2B5EF4-FFF2-40B4-BE49-F238E27FC236}">
                <a16:creationId xmlns:a16="http://schemas.microsoft.com/office/drawing/2014/main" xmlns="" id="{83EA7F83-CF0F-233A-CD4A-EEB2C3F6F9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6C61894-AAA6-3308-C685-15C339B5A1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B6503-315E-4E17-A797-C0D591B387AE}" type="slidenum">
              <a:rPr lang="en-US" smtClean="0"/>
              <a:t>‹#›</a:t>
            </a:fld>
            <a:endParaRPr lang="en-US"/>
          </a:p>
        </p:txBody>
      </p:sp>
    </p:spTree>
    <p:extLst>
      <p:ext uri="{BB962C8B-B14F-4D97-AF65-F5344CB8AC3E}">
        <p14:creationId xmlns:p14="http://schemas.microsoft.com/office/powerpoint/2010/main" val="3014518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hyperlink" Target="https://www.kaggle.com/datasets/deepnews/fakenews-reddit-comment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comments" Target="../comments/commen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xmlns="" id="{0671A8AE-40A1-4631-A6B8-581AFF065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ext&#10;&#10;Description automatically generated">
            <a:extLst>
              <a:ext uri="{FF2B5EF4-FFF2-40B4-BE49-F238E27FC236}">
                <a16:creationId xmlns:a16="http://schemas.microsoft.com/office/drawing/2014/main" xmlns="" id="{F927B581-A408-8507-4EB7-C2B0778838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240" r="22269" b="2317"/>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1043">
            <a:extLst>
              <a:ext uri="{FF2B5EF4-FFF2-40B4-BE49-F238E27FC236}">
                <a16:creationId xmlns:a16="http://schemas.microsoft.com/office/drawing/2014/main" xmlns="" id="{AB58EF07-17C2-48CF-ABB0-EEF1F17CB8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D3F740D0-CFF5-1E5A-472D-0664482F0511}"/>
              </a:ext>
            </a:extLst>
          </p:cNvPr>
          <p:cNvSpPr>
            <a:spLocks noGrp="1" noRot="1" noMove="1" noResize="1" noEditPoints="1" noAdjustHandles="1" noChangeArrowheads="1" noChangeShapeType="1"/>
          </p:cNvSpPr>
          <p:nvPr>
            <p:ph type="ctrTitle"/>
          </p:nvPr>
        </p:nvSpPr>
        <p:spPr>
          <a:xfrm>
            <a:off x="477981" y="1122363"/>
            <a:ext cx="4023360" cy="3204134"/>
          </a:xfrm>
        </p:spPr>
        <p:txBody>
          <a:bodyPr vert="horz" lIns="91440" tIns="45720" rIns="91440" bIns="45720" rtlCol="0" anchor="b">
            <a:normAutofit/>
          </a:bodyPr>
          <a:lstStyle/>
          <a:p>
            <a:pPr algn="l"/>
            <a:r>
              <a:rPr lang="en-US" sz="4800" dirty="0">
                <a:solidFill>
                  <a:srgbClr val="FF0000"/>
                </a:solidFill>
                <a:latin typeface="Algerian" panose="04020705040A02060702" pitchFamily="82" charset="0"/>
              </a:rPr>
              <a:t>Fake</a:t>
            </a:r>
            <a:r>
              <a:rPr lang="en-US" sz="4800" dirty="0">
                <a:latin typeface="Algerian" panose="04020705040A02060702" pitchFamily="82" charset="0"/>
              </a:rPr>
              <a:t> News Analysis</a:t>
            </a:r>
            <a:r>
              <a:rPr lang="en-US" sz="4800" dirty="0"/>
              <a:t/>
            </a:r>
            <a:br>
              <a:rPr lang="en-US" sz="4800" dirty="0"/>
            </a:br>
            <a:endParaRPr lang="en-US" sz="4800" dirty="0"/>
          </a:p>
        </p:txBody>
      </p:sp>
      <p:sp>
        <p:nvSpPr>
          <p:cNvPr id="3" name="Subtitle 2">
            <a:extLst>
              <a:ext uri="{FF2B5EF4-FFF2-40B4-BE49-F238E27FC236}">
                <a16:creationId xmlns:a16="http://schemas.microsoft.com/office/drawing/2014/main" xmlns="" id="{8EDE72D8-9A59-23D5-D2F2-9A32A7F14BDE}"/>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dirty="0">
                <a:latin typeface="Comic Sans MS" panose="030F0702030302020204" pitchFamily="66" charset="0"/>
              </a:rPr>
              <a:t>Ahmed Ibrahim Salem</a:t>
            </a:r>
          </a:p>
          <a:p>
            <a:pPr algn="l"/>
            <a:r>
              <a:rPr lang="en-US" sz="2000" dirty="0">
                <a:latin typeface="Comic Sans MS" panose="030F0702030302020204" pitchFamily="66" charset="0"/>
              </a:rPr>
              <a:t>Aliaa Faisal Kashwa</a:t>
            </a:r>
          </a:p>
          <a:p>
            <a:pPr algn="l"/>
            <a:r>
              <a:rPr lang="en-US" sz="2000" dirty="0">
                <a:latin typeface="Comic Sans MS" panose="030F0702030302020204" pitchFamily="66" charset="0"/>
              </a:rPr>
              <a:t>Ragia Hesham Aboutaleb</a:t>
            </a:r>
          </a:p>
          <a:p>
            <a:pPr algn="l"/>
            <a:endParaRPr lang="en-US" sz="2000" dirty="0"/>
          </a:p>
        </p:txBody>
      </p:sp>
      <p:sp>
        <p:nvSpPr>
          <p:cNvPr id="1046" name="Rectangle 1045">
            <a:extLst>
              <a:ext uri="{FF2B5EF4-FFF2-40B4-BE49-F238E27FC236}">
                <a16:creationId xmlns:a16="http://schemas.microsoft.com/office/drawing/2014/main" xmlns=""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8" name="Rectangle 1047">
            <a:extLst>
              <a:ext uri="{FF2B5EF4-FFF2-40B4-BE49-F238E27FC236}">
                <a16:creationId xmlns:a16="http://schemas.microsoft.com/office/drawing/2014/main" xmlns=""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xmlns="" id="{C9F9D12E-0873-3125-3072-D954E50A94D0}"/>
              </a:ext>
            </a:extLst>
          </p:cNvPr>
          <p:cNvSpPr txBox="1"/>
          <p:nvPr/>
        </p:nvSpPr>
        <p:spPr>
          <a:xfrm>
            <a:off x="670697" y="3946818"/>
            <a:ext cx="2646218" cy="584775"/>
          </a:xfrm>
          <a:prstGeom prst="rect">
            <a:avLst/>
          </a:prstGeom>
          <a:noFill/>
        </p:spPr>
        <p:txBody>
          <a:bodyPr wrap="square" rtlCol="0">
            <a:spAutoFit/>
          </a:bodyPr>
          <a:lstStyle/>
          <a:p>
            <a:pPr>
              <a:spcAft>
                <a:spcPts val="600"/>
              </a:spcAft>
            </a:pPr>
            <a:r>
              <a:rPr lang="en-US" sz="3200" dirty="0"/>
              <a:t>Group 6</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8860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7698"/>
    </mc:Choice>
    <mc:Fallback xmlns="">
      <p:transition spd="slow" advTm="37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5128B285-30BE-7E66-9847-4812D15F27CE}"/>
              </a:ext>
            </a:extLst>
          </p:cNvPr>
          <p:cNvSpPr>
            <a:spLocks noGrp="1"/>
          </p:cNvSpPr>
          <p:nvPr>
            <p:ph type="title"/>
          </p:nvPr>
        </p:nvSpPr>
        <p:spPr>
          <a:xfrm>
            <a:off x="838200" y="669925"/>
            <a:ext cx="4508946" cy="1325563"/>
          </a:xfrm>
        </p:spPr>
        <p:txBody>
          <a:bodyPr anchor="b">
            <a:normAutofit/>
          </a:bodyPr>
          <a:lstStyle/>
          <a:p>
            <a:pPr algn="r"/>
            <a:r>
              <a:rPr lang="en-US" b="1" dirty="0">
                <a:solidFill>
                  <a:schemeClr val="bg1"/>
                </a:solidFill>
                <a:latin typeface="Lato" panose="020F0502020204030203" pitchFamily="34" charset="0"/>
              </a:rPr>
              <a:t>3. Last Question:</a:t>
            </a:r>
            <a:endParaRPr lang="en-US" dirty="0">
              <a:solidFill>
                <a:schemeClr val="bg1"/>
              </a:solidFill>
            </a:endParaRPr>
          </a:p>
        </p:txBody>
      </p:sp>
      <p:cxnSp>
        <p:nvCxnSpPr>
          <p:cNvPr id="10" name="Straight Connector 9">
            <a:extLst>
              <a:ext uri="{FF2B5EF4-FFF2-40B4-BE49-F238E27FC236}">
                <a16:creationId xmlns:a16="http://schemas.microsoft.com/office/drawing/2014/main" xmlns=""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81E49B11-2974-9407-A470-3C0C7248E32E}"/>
              </a:ext>
            </a:extLst>
          </p:cNvPr>
          <p:cNvSpPr>
            <a:spLocks noGrp="1"/>
          </p:cNvSpPr>
          <p:nvPr>
            <p:ph idx="1"/>
          </p:nvPr>
        </p:nvSpPr>
        <p:spPr>
          <a:xfrm>
            <a:off x="1392667" y="2398956"/>
            <a:ext cx="9406666" cy="4158597"/>
          </a:xfrm>
        </p:spPr>
        <p:txBody>
          <a:bodyPr>
            <a:normAutofit/>
          </a:bodyPr>
          <a:lstStyle/>
          <a:p>
            <a:r>
              <a:rPr lang="en-US" sz="2400" dirty="0">
                <a:solidFill>
                  <a:schemeClr val="bg1"/>
                </a:solidFill>
              </a:rPr>
              <a:t>Predicting fake news with/without URLs. </a:t>
            </a:r>
          </a:p>
          <a:p>
            <a:pPr marL="457200" lvl="1" indent="0">
              <a:buNone/>
            </a:pPr>
            <a:r>
              <a:rPr lang="en-US" sz="1800" dirty="0">
                <a:solidFill>
                  <a:srgbClr val="FFFF00"/>
                </a:solidFill>
              </a:rPr>
              <a:t>Motivation:</a:t>
            </a:r>
          </a:p>
          <a:p>
            <a:pPr marL="457200" lvl="1" indent="0">
              <a:buNone/>
            </a:pPr>
            <a:r>
              <a:rPr lang="en-US" sz="1800" dirty="0">
                <a:solidFill>
                  <a:schemeClr val="bg1"/>
                </a:solidFill>
              </a:rPr>
              <a:t>The benefit of this question that, knowing the type of url whether it contain fake news or not. So, the user can distinguish between them. And that if the user know that the url was fake for one news we may predict that the other news that has the same link is also fake.</a:t>
            </a:r>
          </a:p>
          <a:p>
            <a:pPr marL="457200" lvl="1" indent="0">
              <a:buNone/>
            </a:pPr>
            <a:r>
              <a:rPr lang="en-US" sz="1800" dirty="0">
                <a:solidFill>
                  <a:srgbClr val="FFFF00"/>
                </a:solidFill>
              </a:rPr>
              <a:t>Approach:</a:t>
            </a:r>
          </a:p>
          <a:p>
            <a:pPr marL="457200" lvl="1" indent="0">
              <a:buNone/>
            </a:pPr>
            <a:r>
              <a:rPr lang="en-US" sz="1800" dirty="0">
                <a:solidFill>
                  <a:schemeClr val="bg1"/>
                </a:solidFill>
                <a:latin typeface="-apple-system"/>
              </a:rPr>
              <a:t>We </a:t>
            </a:r>
            <a:r>
              <a:rPr lang="en-US" sz="1800" b="0" i="0" dirty="0">
                <a:solidFill>
                  <a:schemeClr val="bg1"/>
                </a:solidFill>
                <a:effectLst/>
                <a:latin typeface="-apple-system"/>
              </a:rPr>
              <a:t>tried to predict fake news in two different scenarios: </a:t>
            </a:r>
          </a:p>
          <a:p>
            <a:pPr marL="457200" lvl="1" indent="0">
              <a:buNone/>
            </a:pPr>
            <a:r>
              <a:rPr lang="en-US" sz="1800" b="0" i="0" dirty="0">
                <a:solidFill>
                  <a:schemeClr val="bg1"/>
                </a:solidFill>
                <a:effectLst/>
                <a:latin typeface="-apple-system"/>
              </a:rPr>
              <a:t>1: predicting it by some features but url.</a:t>
            </a:r>
          </a:p>
          <a:p>
            <a:pPr marL="457200" lvl="1" indent="0">
              <a:buNone/>
            </a:pPr>
            <a:r>
              <a:rPr lang="en-US" sz="1800" b="0" i="0" dirty="0">
                <a:solidFill>
                  <a:schemeClr val="bg1"/>
                </a:solidFill>
                <a:effectLst/>
                <a:latin typeface="-apple-system"/>
              </a:rPr>
              <a:t>2: predicting it by the same some features including the url.</a:t>
            </a:r>
          </a:p>
          <a:p>
            <a:pPr marL="457200" lvl="1" indent="0">
              <a:buNone/>
            </a:pPr>
            <a:r>
              <a:rPr lang="en-US" sz="1800" dirty="0">
                <a:solidFill>
                  <a:srgbClr val="FFFF00"/>
                </a:solidFill>
                <a:latin typeface="-apple-system"/>
              </a:rPr>
              <a:t>Findings:</a:t>
            </a:r>
          </a:p>
          <a:p>
            <a:pPr marL="457200" lvl="1" indent="0">
              <a:buNone/>
            </a:pPr>
            <a:r>
              <a:rPr lang="en-US" sz="1800" dirty="0">
                <a:solidFill>
                  <a:schemeClr val="bg1"/>
                </a:solidFill>
              </a:rPr>
              <a:t>Without using url feature , we obtained better performance for predicting the fake news than using it.</a:t>
            </a:r>
          </a:p>
          <a:p>
            <a:pPr marL="457200" lvl="1" indent="0">
              <a:buNone/>
            </a:pPr>
            <a:r>
              <a:rPr lang="en-US" sz="1800" dirty="0">
                <a:solidFill>
                  <a:schemeClr val="bg1"/>
                </a:solidFill>
              </a:rPr>
              <a:t> </a:t>
            </a:r>
          </a:p>
        </p:txBody>
      </p:sp>
      <p:sp>
        <p:nvSpPr>
          <p:cNvPr id="12" name="Rectangle 11">
            <a:extLst>
              <a:ext uri="{FF2B5EF4-FFF2-40B4-BE49-F238E27FC236}">
                <a16:creationId xmlns:a16="http://schemas.microsoft.com/office/drawing/2014/main" xmlns="" id="{9DD005C1-8C51-42D6-9BEE-B9B8384974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04404"/>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xmlns="" id="{E5F17139-31EE-46AC-B04F-DBBD852DD6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395DEDA-1BC9-6D6A-1195-FBF116616B0F}"/>
              </a:ext>
            </a:extLst>
          </p:cNvPr>
          <p:cNvSpPr>
            <a:spLocks noGrp="1"/>
          </p:cNvSpPr>
          <p:nvPr>
            <p:ph type="title"/>
          </p:nvPr>
        </p:nvSpPr>
        <p:spPr>
          <a:xfrm>
            <a:off x="1331088" y="565739"/>
            <a:ext cx="9745883" cy="1124949"/>
          </a:xfrm>
        </p:spPr>
        <p:txBody>
          <a:bodyPr>
            <a:normAutofit fontScale="90000"/>
          </a:bodyPr>
          <a:lstStyle/>
          <a:p>
            <a:r>
              <a:rPr lang="en-US" dirty="0">
                <a:solidFill>
                  <a:schemeClr val="bg1"/>
                </a:solidFill>
                <a:latin typeface="Algerian" panose="04020705040A02060702" pitchFamily="82" charset="0"/>
              </a:rPr>
              <a:t>The res. Of </a:t>
            </a:r>
            <a:r>
              <a:rPr lang="en-US" dirty="0" smtClean="0">
                <a:solidFill>
                  <a:schemeClr val="bg1"/>
                </a:solidFill>
                <a:latin typeface="Algerian" panose="04020705040A02060702" pitchFamily="82" charset="0"/>
              </a:rPr>
              <a:t>first scenario</a:t>
            </a:r>
            <a:r>
              <a:rPr lang="en-US" dirty="0">
                <a:solidFill>
                  <a:schemeClr val="bg1"/>
                </a:solidFill>
                <a:latin typeface="Algerian" panose="04020705040A02060702" pitchFamily="82" charset="0"/>
              </a:rPr>
              <a:t/>
            </a:r>
            <a:br>
              <a:rPr lang="en-US" dirty="0">
                <a:solidFill>
                  <a:schemeClr val="bg1"/>
                </a:solidFill>
                <a:latin typeface="Algerian" panose="04020705040A02060702" pitchFamily="82" charset="0"/>
              </a:rPr>
            </a:br>
            <a:r>
              <a:rPr lang="en-US" dirty="0" smtClean="0">
                <a:solidFill>
                  <a:schemeClr val="bg1"/>
                </a:solidFill>
                <a:latin typeface="Algerian" panose="04020705040A02060702" pitchFamily="82" charset="0"/>
              </a:rPr>
              <a:t>with </a:t>
            </a:r>
            <a:r>
              <a:rPr lang="en-US" dirty="0">
                <a:solidFill>
                  <a:srgbClr val="FF0000"/>
                </a:solidFill>
                <a:latin typeface="Algerian" panose="04020705040A02060702" pitchFamily="82" charset="0"/>
              </a:rPr>
              <a:t>URL</a:t>
            </a:r>
            <a:r>
              <a:rPr lang="en-US" dirty="0">
                <a:solidFill>
                  <a:schemeClr val="bg1"/>
                </a:solidFill>
                <a:latin typeface="Algerian" panose="04020705040A02060702" pitchFamily="82" charset="0"/>
              </a:rPr>
              <a:t> Feature:</a:t>
            </a:r>
          </a:p>
        </p:txBody>
      </p:sp>
      <p:sp>
        <p:nvSpPr>
          <p:cNvPr id="17" name="Freeform: Shape 11">
            <a:extLst>
              <a:ext uri="{FF2B5EF4-FFF2-40B4-BE49-F238E27FC236}">
                <a16:creationId xmlns:a16="http://schemas.microsoft.com/office/drawing/2014/main" xmlns="" id="{AAD42DD4-86F6-4FD2-869F-32D35E310CF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4" name="Freeform: Shape 13">
            <a:extLst>
              <a:ext uri="{FF2B5EF4-FFF2-40B4-BE49-F238E27FC236}">
                <a16:creationId xmlns:a16="http://schemas.microsoft.com/office/drawing/2014/main" xmlns="" id="{4C36B8C5-0DEB-41B5-911D-572E2E835E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B5DC987A-A8C7-4C23-9BF5-33E9F6F21D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F213F2CF-C6DF-4CE1-A6F0-E3B1BFBB0B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84325C15-4820-4911-B66E-A5F917CFAE5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xmlns="" id="{E8D044DA-C023-A205-444E-BF4225F0B4A8}"/>
              </a:ext>
            </a:extLst>
          </p:cNvPr>
          <p:cNvGraphicFramePr>
            <a:graphicFrameLocks noGrp="1"/>
          </p:cNvGraphicFramePr>
          <p:nvPr>
            <p:ph idx="1"/>
            <p:extLst>
              <p:ext uri="{D42A27DB-BD31-4B8C-83A1-F6EECF244321}">
                <p14:modId xmlns:p14="http://schemas.microsoft.com/office/powerpoint/2010/main" val="3028708550"/>
              </p:ext>
            </p:extLst>
          </p:nvPr>
        </p:nvGraphicFramePr>
        <p:xfrm>
          <a:off x="1150511" y="2425605"/>
          <a:ext cx="10146471" cy="3371572"/>
        </p:xfrm>
        <a:graphic>
          <a:graphicData uri="http://schemas.openxmlformats.org/drawingml/2006/table">
            <a:tbl>
              <a:tblPr firstRow="1" bandRow="1">
                <a:tableStyleId>{5C22544A-7EE6-4342-B048-85BDC9FD1C3A}</a:tableStyleId>
              </a:tblPr>
              <a:tblGrid>
                <a:gridCol w="6617338">
                  <a:extLst>
                    <a:ext uri="{9D8B030D-6E8A-4147-A177-3AD203B41FA5}">
                      <a16:colId xmlns:a16="http://schemas.microsoft.com/office/drawing/2014/main" xmlns="" val="4274205229"/>
                    </a:ext>
                  </a:extLst>
                </a:gridCol>
                <a:gridCol w="3529133">
                  <a:extLst>
                    <a:ext uri="{9D8B030D-6E8A-4147-A177-3AD203B41FA5}">
                      <a16:colId xmlns:a16="http://schemas.microsoft.com/office/drawing/2014/main" xmlns="" val="3058880999"/>
                    </a:ext>
                  </a:extLst>
                </a:gridCol>
              </a:tblGrid>
              <a:tr h="557704">
                <a:tc>
                  <a:txBody>
                    <a:bodyPr/>
                    <a:lstStyle/>
                    <a:p>
                      <a:r>
                        <a:rPr lang="en-US" sz="2500"/>
                        <a:t>Models</a:t>
                      </a:r>
                    </a:p>
                  </a:txBody>
                  <a:tcPr marL="126751" marR="126751" marT="63375" marB="63375"/>
                </a:tc>
                <a:tc>
                  <a:txBody>
                    <a:bodyPr/>
                    <a:lstStyle/>
                    <a:p>
                      <a:r>
                        <a:rPr lang="en-US" sz="2500" dirty="0"/>
                        <a:t>Test Accuracy</a:t>
                      </a:r>
                    </a:p>
                  </a:txBody>
                  <a:tcPr marL="126751" marR="126751" marT="63375" marB="63375"/>
                </a:tc>
                <a:extLst>
                  <a:ext uri="{0D108BD9-81ED-4DB2-BD59-A6C34878D82A}">
                    <a16:rowId xmlns:a16="http://schemas.microsoft.com/office/drawing/2014/main" xmlns="" val="963301245"/>
                  </a:ext>
                </a:extLst>
              </a:tr>
              <a:tr h="93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1" i="0" kern="1200" dirty="0">
                          <a:solidFill>
                            <a:schemeClr val="dk1"/>
                          </a:solidFill>
                          <a:effectLst/>
                          <a:latin typeface="+mn-lt"/>
                          <a:ea typeface="+mn-ea"/>
                          <a:cs typeface="+mn-cs"/>
                        </a:rPr>
                        <a:t>Logistic Regression</a:t>
                      </a:r>
                      <a:endParaRPr lang="en-US" sz="2500" b="0" i="0" kern="1200" dirty="0">
                        <a:solidFill>
                          <a:schemeClr val="dk1"/>
                        </a:solidFill>
                        <a:effectLst/>
                        <a:latin typeface="+mn-lt"/>
                        <a:ea typeface="+mn-ea"/>
                        <a:cs typeface="+mn-cs"/>
                      </a:endParaRPr>
                    </a:p>
                    <a:p>
                      <a:endParaRPr lang="en-US" sz="2500" dirty="0"/>
                    </a:p>
                  </a:txBody>
                  <a:tcPr marL="126751" marR="126751" marT="63375" marB="63375"/>
                </a:tc>
                <a:tc>
                  <a:txBody>
                    <a:bodyPr/>
                    <a:lstStyle/>
                    <a:p>
                      <a:r>
                        <a:rPr lang="en-US" sz="2500" dirty="0"/>
                        <a:t>78%</a:t>
                      </a:r>
                    </a:p>
                  </a:txBody>
                  <a:tcPr marL="126751" marR="126751" marT="63375" marB="63375"/>
                </a:tc>
                <a:extLst>
                  <a:ext uri="{0D108BD9-81ED-4DB2-BD59-A6C34878D82A}">
                    <a16:rowId xmlns:a16="http://schemas.microsoft.com/office/drawing/2014/main" xmlns="" val="1135081533"/>
                  </a:ext>
                </a:extLst>
              </a:tr>
              <a:tr h="93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1" i="0" kern="1200" dirty="0">
                          <a:solidFill>
                            <a:schemeClr val="dk1"/>
                          </a:solidFill>
                          <a:effectLst/>
                          <a:latin typeface="+mn-lt"/>
                          <a:ea typeface="+mn-ea"/>
                          <a:cs typeface="+mn-cs"/>
                        </a:rPr>
                        <a:t>Multinomial Naïve Bayes</a:t>
                      </a:r>
                      <a:endParaRPr lang="en-US" sz="2500" b="0" i="0" kern="1200" dirty="0">
                        <a:solidFill>
                          <a:schemeClr val="dk1"/>
                        </a:solidFill>
                        <a:effectLst/>
                        <a:latin typeface="+mn-lt"/>
                        <a:ea typeface="+mn-ea"/>
                        <a:cs typeface="+mn-cs"/>
                      </a:endParaRPr>
                    </a:p>
                    <a:p>
                      <a:endParaRPr lang="en-US" sz="2500" dirty="0"/>
                    </a:p>
                  </a:txBody>
                  <a:tcPr marL="126751" marR="126751" marT="63375" marB="63375"/>
                </a:tc>
                <a:tc>
                  <a:txBody>
                    <a:bodyPr/>
                    <a:lstStyle/>
                    <a:p>
                      <a:r>
                        <a:rPr lang="en-US" sz="2500" dirty="0"/>
                        <a:t>79%</a:t>
                      </a:r>
                    </a:p>
                  </a:txBody>
                  <a:tcPr marL="126751" marR="126751" marT="63375" marB="63375"/>
                </a:tc>
                <a:extLst>
                  <a:ext uri="{0D108BD9-81ED-4DB2-BD59-A6C34878D82A}">
                    <a16:rowId xmlns:a16="http://schemas.microsoft.com/office/drawing/2014/main" xmlns="" val="224412564"/>
                  </a:ext>
                </a:extLst>
              </a:tr>
              <a:tr h="93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1" i="0" kern="1200" dirty="0">
                          <a:solidFill>
                            <a:schemeClr val="dk1"/>
                          </a:solidFill>
                          <a:effectLst/>
                          <a:latin typeface="+mn-lt"/>
                          <a:ea typeface="+mn-ea"/>
                          <a:cs typeface="+mn-cs"/>
                        </a:rPr>
                        <a:t>Passive Aggressive Classifier</a:t>
                      </a:r>
                      <a:endParaRPr lang="en-US" sz="2500" b="0" i="0" kern="1200" dirty="0">
                        <a:solidFill>
                          <a:schemeClr val="dk1"/>
                        </a:solidFill>
                        <a:effectLst/>
                        <a:latin typeface="+mn-lt"/>
                        <a:ea typeface="+mn-ea"/>
                        <a:cs typeface="+mn-cs"/>
                      </a:endParaRPr>
                    </a:p>
                    <a:p>
                      <a:endParaRPr lang="en-US" sz="2500" dirty="0"/>
                    </a:p>
                  </a:txBody>
                  <a:tcPr marL="126751" marR="126751" marT="63375" marB="63375"/>
                </a:tc>
                <a:tc>
                  <a:txBody>
                    <a:bodyPr/>
                    <a:lstStyle/>
                    <a:p>
                      <a:r>
                        <a:rPr lang="en-US" sz="2500" dirty="0"/>
                        <a:t>77%</a:t>
                      </a:r>
                    </a:p>
                  </a:txBody>
                  <a:tcPr marL="126751" marR="126751" marT="63375" marB="63375"/>
                </a:tc>
                <a:extLst>
                  <a:ext uri="{0D108BD9-81ED-4DB2-BD59-A6C34878D82A}">
                    <a16:rowId xmlns:a16="http://schemas.microsoft.com/office/drawing/2014/main" xmlns="" val="897835010"/>
                  </a:ext>
                </a:extLst>
              </a:tr>
            </a:tbl>
          </a:graphicData>
        </a:graphic>
      </p:graphicFrame>
    </p:spTree>
    <p:extLst>
      <p:ext uri="{BB962C8B-B14F-4D97-AF65-F5344CB8AC3E}">
        <p14:creationId xmlns:p14="http://schemas.microsoft.com/office/powerpoint/2010/main" val="2758999167"/>
      </p:ext>
    </p:extLst>
  </p:cSld>
  <p:clrMapOvr>
    <a:masterClrMapping/>
  </p:clrMapOvr>
  <mc:AlternateContent xmlns:mc="http://schemas.openxmlformats.org/markup-compatibility/2006" xmlns:p14="http://schemas.microsoft.com/office/powerpoint/2010/main">
    <mc:Choice Requires="p14">
      <p:transition spd="slow" p14:dur="2000" advTm="368"/>
    </mc:Choice>
    <mc:Fallback xmlns="">
      <p:transition spd="slow" advTm="36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5F17139-31EE-46AC-B04F-DBBD852DD6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7E6F397-F754-75F2-BF8B-2C0529890764}"/>
              </a:ext>
            </a:extLst>
          </p:cNvPr>
          <p:cNvSpPr>
            <a:spLocks noGrp="1"/>
          </p:cNvSpPr>
          <p:nvPr>
            <p:ph type="title"/>
          </p:nvPr>
        </p:nvSpPr>
        <p:spPr>
          <a:xfrm>
            <a:off x="1331088" y="565739"/>
            <a:ext cx="9745883" cy="1124949"/>
          </a:xfrm>
        </p:spPr>
        <p:txBody>
          <a:bodyPr>
            <a:normAutofit fontScale="90000"/>
          </a:bodyPr>
          <a:lstStyle/>
          <a:p>
            <a:r>
              <a:rPr lang="en-US" dirty="0">
                <a:solidFill>
                  <a:schemeClr val="bg1"/>
                </a:solidFill>
                <a:latin typeface="Algerian" panose="04020705040A02060702" pitchFamily="82" charset="0"/>
              </a:rPr>
              <a:t>The res. </a:t>
            </a:r>
            <a:r>
              <a:rPr lang="en-US" dirty="0" smtClean="0">
                <a:solidFill>
                  <a:schemeClr val="bg1"/>
                </a:solidFill>
                <a:latin typeface="Algerian" panose="04020705040A02060702" pitchFamily="82" charset="0"/>
              </a:rPr>
              <a:t>Of </a:t>
            </a:r>
            <a:r>
              <a:rPr lang="en-US" dirty="0" err="1" smtClean="0">
                <a:solidFill>
                  <a:schemeClr val="bg1"/>
                </a:solidFill>
                <a:latin typeface="Algerian" panose="04020705040A02060702" pitchFamily="82" charset="0"/>
              </a:rPr>
              <a:t>secound</a:t>
            </a:r>
            <a:r>
              <a:rPr lang="en-US" dirty="0" smtClean="0">
                <a:solidFill>
                  <a:schemeClr val="bg1"/>
                </a:solidFill>
                <a:latin typeface="Algerian" panose="04020705040A02060702" pitchFamily="82" charset="0"/>
              </a:rPr>
              <a:t> </a:t>
            </a:r>
            <a:r>
              <a:rPr lang="en-US" dirty="0">
                <a:solidFill>
                  <a:schemeClr val="bg1"/>
                </a:solidFill>
                <a:latin typeface="Algerian" panose="04020705040A02060702" pitchFamily="82" charset="0"/>
              </a:rPr>
              <a:t>scenario</a:t>
            </a:r>
            <a:br>
              <a:rPr lang="en-US" dirty="0">
                <a:solidFill>
                  <a:schemeClr val="bg1"/>
                </a:solidFill>
                <a:latin typeface="Algerian" panose="04020705040A02060702" pitchFamily="82" charset="0"/>
              </a:rPr>
            </a:br>
            <a:r>
              <a:rPr lang="en-US" dirty="0" smtClean="0">
                <a:solidFill>
                  <a:schemeClr val="bg1"/>
                </a:solidFill>
                <a:latin typeface="Algerian" panose="04020705040A02060702" pitchFamily="82" charset="0"/>
              </a:rPr>
              <a:t>Without </a:t>
            </a:r>
            <a:r>
              <a:rPr lang="en-US" dirty="0" smtClean="0">
                <a:solidFill>
                  <a:srgbClr val="FF0000"/>
                </a:solidFill>
                <a:latin typeface="Algerian" panose="04020705040A02060702" pitchFamily="82" charset="0"/>
              </a:rPr>
              <a:t>URL</a:t>
            </a:r>
            <a:r>
              <a:rPr lang="en-US" dirty="0" smtClean="0">
                <a:solidFill>
                  <a:schemeClr val="bg1"/>
                </a:solidFill>
                <a:latin typeface="Algerian" panose="04020705040A02060702" pitchFamily="82" charset="0"/>
              </a:rPr>
              <a:t> </a:t>
            </a:r>
            <a:r>
              <a:rPr lang="en-US" dirty="0">
                <a:solidFill>
                  <a:schemeClr val="bg1"/>
                </a:solidFill>
                <a:latin typeface="Algerian" panose="04020705040A02060702" pitchFamily="82" charset="0"/>
              </a:rPr>
              <a:t>Feature:</a:t>
            </a:r>
          </a:p>
        </p:txBody>
      </p:sp>
      <p:sp>
        <p:nvSpPr>
          <p:cNvPr id="12" name="Freeform: Shape 11">
            <a:extLst>
              <a:ext uri="{FF2B5EF4-FFF2-40B4-BE49-F238E27FC236}">
                <a16:creationId xmlns:a16="http://schemas.microsoft.com/office/drawing/2014/main" xmlns="" id="{AAD42DD4-86F6-4FD2-869F-32D35E310CF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4" name="Freeform: Shape 13">
            <a:extLst>
              <a:ext uri="{FF2B5EF4-FFF2-40B4-BE49-F238E27FC236}">
                <a16:creationId xmlns:a16="http://schemas.microsoft.com/office/drawing/2014/main" xmlns="" id="{4C36B8C5-0DEB-41B5-911D-572E2E835E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B5DC987A-A8C7-4C23-9BF5-33E9F6F21D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F213F2CF-C6DF-4CE1-A6F0-E3B1BFBB0B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84325C15-4820-4911-B66E-A5F917CFAE5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5">
            <a:extLst>
              <a:ext uri="{FF2B5EF4-FFF2-40B4-BE49-F238E27FC236}">
                <a16:creationId xmlns:a16="http://schemas.microsoft.com/office/drawing/2014/main" xmlns="" id="{ED23B139-C5E8-05B0-80D4-78DCBF5333C4}"/>
              </a:ext>
            </a:extLst>
          </p:cNvPr>
          <p:cNvGraphicFramePr>
            <a:graphicFrameLocks noGrp="1"/>
          </p:cNvGraphicFramePr>
          <p:nvPr>
            <p:ph idx="1"/>
            <p:extLst>
              <p:ext uri="{D42A27DB-BD31-4B8C-83A1-F6EECF244321}">
                <p14:modId xmlns:p14="http://schemas.microsoft.com/office/powerpoint/2010/main" val="1222591334"/>
              </p:ext>
            </p:extLst>
          </p:nvPr>
        </p:nvGraphicFramePr>
        <p:xfrm>
          <a:off x="1150511" y="2425605"/>
          <a:ext cx="10146471" cy="3371572"/>
        </p:xfrm>
        <a:graphic>
          <a:graphicData uri="http://schemas.openxmlformats.org/drawingml/2006/table">
            <a:tbl>
              <a:tblPr firstRow="1" bandRow="1">
                <a:tableStyleId>{5C22544A-7EE6-4342-B048-85BDC9FD1C3A}</a:tableStyleId>
              </a:tblPr>
              <a:tblGrid>
                <a:gridCol w="6617338">
                  <a:extLst>
                    <a:ext uri="{9D8B030D-6E8A-4147-A177-3AD203B41FA5}">
                      <a16:colId xmlns:a16="http://schemas.microsoft.com/office/drawing/2014/main" xmlns="" val="4274205229"/>
                    </a:ext>
                  </a:extLst>
                </a:gridCol>
                <a:gridCol w="3529133">
                  <a:extLst>
                    <a:ext uri="{9D8B030D-6E8A-4147-A177-3AD203B41FA5}">
                      <a16:colId xmlns:a16="http://schemas.microsoft.com/office/drawing/2014/main" xmlns="" val="3058880999"/>
                    </a:ext>
                  </a:extLst>
                </a:gridCol>
              </a:tblGrid>
              <a:tr h="557704">
                <a:tc>
                  <a:txBody>
                    <a:bodyPr/>
                    <a:lstStyle/>
                    <a:p>
                      <a:r>
                        <a:rPr lang="en-US" sz="2500"/>
                        <a:t>Models</a:t>
                      </a:r>
                    </a:p>
                  </a:txBody>
                  <a:tcPr marL="126751" marR="126751" marT="63375" marB="63375"/>
                </a:tc>
                <a:tc>
                  <a:txBody>
                    <a:bodyPr/>
                    <a:lstStyle/>
                    <a:p>
                      <a:r>
                        <a:rPr lang="en-US" sz="2500"/>
                        <a:t>Test Accuracy</a:t>
                      </a:r>
                    </a:p>
                  </a:txBody>
                  <a:tcPr marL="126751" marR="126751" marT="63375" marB="63375"/>
                </a:tc>
                <a:extLst>
                  <a:ext uri="{0D108BD9-81ED-4DB2-BD59-A6C34878D82A}">
                    <a16:rowId xmlns:a16="http://schemas.microsoft.com/office/drawing/2014/main" xmlns="" val="963301245"/>
                  </a:ext>
                </a:extLst>
              </a:tr>
              <a:tr h="93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1" i="0" kern="1200">
                          <a:solidFill>
                            <a:schemeClr val="dk1"/>
                          </a:solidFill>
                          <a:effectLst/>
                          <a:latin typeface="+mn-lt"/>
                          <a:ea typeface="+mn-ea"/>
                          <a:cs typeface="+mn-cs"/>
                        </a:rPr>
                        <a:t>Logistic Regression</a:t>
                      </a:r>
                      <a:endParaRPr lang="en-US" sz="2500" b="0" i="0" kern="1200">
                        <a:solidFill>
                          <a:schemeClr val="dk1"/>
                        </a:solidFill>
                        <a:effectLst/>
                        <a:latin typeface="+mn-lt"/>
                        <a:ea typeface="+mn-ea"/>
                        <a:cs typeface="+mn-cs"/>
                      </a:endParaRPr>
                    </a:p>
                    <a:p>
                      <a:endParaRPr lang="en-US" sz="2500"/>
                    </a:p>
                  </a:txBody>
                  <a:tcPr marL="126751" marR="126751" marT="63375" marB="63375"/>
                </a:tc>
                <a:tc>
                  <a:txBody>
                    <a:bodyPr/>
                    <a:lstStyle/>
                    <a:p>
                      <a:r>
                        <a:rPr lang="en-US" sz="2500"/>
                        <a:t>79%</a:t>
                      </a:r>
                    </a:p>
                  </a:txBody>
                  <a:tcPr marL="126751" marR="126751" marT="63375" marB="63375"/>
                </a:tc>
                <a:extLst>
                  <a:ext uri="{0D108BD9-81ED-4DB2-BD59-A6C34878D82A}">
                    <a16:rowId xmlns:a16="http://schemas.microsoft.com/office/drawing/2014/main" xmlns="" val="1135081533"/>
                  </a:ext>
                </a:extLst>
              </a:tr>
              <a:tr h="93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1" i="0" kern="1200">
                          <a:solidFill>
                            <a:schemeClr val="dk1"/>
                          </a:solidFill>
                          <a:effectLst/>
                          <a:latin typeface="+mn-lt"/>
                          <a:ea typeface="+mn-ea"/>
                          <a:cs typeface="+mn-cs"/>
                        </a:rPr>
                        <a:t>Multinomial Naïve Bayes</a:t>
                      </a:r>
                      <a:endParaRPr lang="en-US" sz="2500" b="0" i="0" kern="1200">
                        <a:solidFill>
                          <a:schemeClr val="dk1"/>
                        </a:solidFill>
                        <a:effectLst/>
                        <a:latin typeface="+mn-lt"/>
                        <a:ea typeface="+mn-ea"/>
                        <a:cs typeface="+mn-cs"/>
                      </a:endParaRPr>
                    </a:p>
                    <a:p>
                      <a:endParaRPr lang="en-US" sz="2500"/>
                    </a:p>
                  </a:txBody>
                  <a:tcPr marL="126751" marR="126751" marT="63375" marB="63375"/>
                </a:tc>
                <a:tc>
                  <a:txBody>
                    <a:bodyPr/>
                    <a:lstStyle/>
                    <a:p>
                      <a:r>
                        <a:rPr lang="en-US" sz="2500"/>
                        <a:t>79%</a:t>
                      </a:r>
                    </a:p>
                  </a:txBody>
                  <a:tcPr marL="126751" marR="126751" marT="63375" marB="63375"/>
                </a:tc>
                <a:extLst>
                  <a:ext uri="{0D108BD9-81ED-4DB2-BD59-A6C34878D82A}">
                    <a16:rowId xmlns:a16="http://schemas.microsoft.com/office/drawing/2014/main" xmlns="" val="224412564"/>
                  </a:ext>
                </a:extLst>
              </a:tr>
              <a:tr h="93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1" i="0" kern="1200">
                          <a:solidFill>
                            <a:schemeClr val="dk1"/>
                          </a:solidFill>
                          <a:effectLst/>
                          <a:latin typeface="+mn-lt"/>
                          <a:ea typeface="+mn-ea"/>
                          <a:cs typeface="+mn-cs"/>
                        </a:rPr>
                        <a:t>Passive Aggressive Classifier</a:t>
                      </a:r>
                      <a:endParaRPr lang="en-US" sz="2500" b="0" i="0" kern="1200">
                        <a:solidFill>
                          <a:schemeClr val="dk1"/>
                        </a:solidFill>
                        <a:effectLst/>
                        <a:latin typeface="+mn-lt"/>
                        <a:ea typeface="+mn-ea"/>
                        <a:cs typeface="+mn-cs"/>
                      </a:endParaRPr>
                    </a:p>
                    <a:p>
                      <a:endParaRPr lang="en-US" sz="2500"/>
                    </a:p>
                  </a:txBody>
                  <a:tcPr marL="126751" marR="126751" marT="63375" marB="63375"/>
                </a:tc>
                <a:tc>
                  <a:txBody>
                    <a:bodyPr/>
                    <a:lstStyle/>
                    <a:p>
                      <a:r>
                        <a:rPr lang="en-US" sz="2500"/>
                        <a:t>79%</a:t>
                      </a:r>
                    </a:p>
                  </a:txBody>
                  <a:tcPr marL="126751" marR="126751" marT="63375" marB="63375"/>
                </a:tc>
                <a:extLst>
                  <a:ext uri="{0D108BD9-81ED-4DB2-BD59-A6C34878D82A}">
                    <a16:rowId xmlns:a16="http://schemas.microsoft.com/office/drawing/2014/main" xmlns="" val="897835010"/>
                  </a:ext>
                </a:extLst>
              </a:tr>
            </a:tbl>
          </a:graphicData>
        </a:graphic>
      </p:graphicFrame>
    </p:spTree>
    <p:extLst>
      <p:ext uri="{BB962C8B-B14F-4D97-AF65-F5344CB8AC3E}">
        <p14:creationId xmlns:p14="http://schemas.microsoft.com/office/powerpoint/2010/main" val="3241752927"/>
      </p:ext>
    </p:extLst>
  </p:cSld>
  <p:clrMapOvr>
    <a:masterClrMapping/>
  </p:clrMapOvr>
  <mc:AlternateContent xmlns:mc="http://schemas.openxmlformats.org/markup-compatibility/2006" xmlns:p14="http://schemas.microsoft.com/office/powerpoint/2010/main">
    <mc:Choice Requires="p14">
      <p:transition spd="slow" p14:dur="2000" advTm="208"/>
    </mc:Choice>
    <mc:Fallback xmlns="">
      <p:transition spd="slow" advTm="20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C5925C1D-BEEC-60DC-1E38-C41C10655142}"/>
              </a:ext>
            </a:extLst>
          </p:cNvPr>
          <p:cNvSpPr>
            <a:spLocks noGrp="1"/>
          </p:cNvSpPr>
          <p:nvPr>
            <p:ph type="title"/>
          </p:nvPr>
        </p:nvSpPr>
        <p:spPr>
          <a:xfrm>
            <a:off x="838200" y="669925"/>
            <a:ext cx="4508946" cy="1325563"/>
          </a:xfrm>
        </p:spPr>
        <p:txBody>
          <a:bodyPr anchor="b">
            <a:normAutofit/>
          </a:bodyPr>
          <a:lstStyle/>
          <a:p>
            <a:r>
              <a:rPr lang="en-US" b="1" dirty="0">
                <a:solidFill>
                  <a:srgbClr val="FF0000"/>
                </a:solidFill>
                <a:effectLst/>
                <a:latin typeface="Algerian" panose="04020705040A02060702" pitchFamily="82" charset="0"/>
                <a:ea typeface="Times New Roman" panose="02020603050405020304" pitchFamily="18" charset="0"/>
              </a:rPr>
              <a:t>Limitations</a:t>
            </a:r>
            <a:r>
              <a:rPr lang="en-US" b="1" dirty="0">
                <a:solidFill>
                  <a:schemeClr val="bg1"/>
                </a:solidFill>
                <a:effectLst/>
                <a:latin typeface="Algerian" panose="04020705040A02060702" pitchFamily="82" charset="0"/>
                <a:ea typeface="Times New Roman" panose="02020603050405020304" pitchFamily="18" charset="0"/>
              </a:rPr>
              <a:t> of our work:</a:t>
            </a:r>
            <a:endParaRPr lang="en-US" b="1" dirty="0">
              <a:solidFill>
                <a:schemeClr val="bg1"/>
              </a:solidFill>
              <a:latin typeface="Algerian" panose="04020705040A02060702" pitchFamily="82" charset="0"/>
            </a:endParaRPr>
          </a:p>
        </p:txBody>
      </p:sp>
      <p:cxnSp>
        <p:nvCxnSpPr>
          <p:cNvPr id="10" name="Straight Connector 9">
            <a:extLst>
              <a:ext uri="{FF2B5EF4-FFF2-40B4-BE49-F238E27FC236}">
                <a16:creationId xmlns:a16="http://schemas.microsoft.com/office/drawing/2014/main" xmlns=""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75EACBFE-5546-62F1-B407-EA7AA5055451}"/>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Time taken by the </a:t>
            </a:r>
            <a:r>
              <a:rPr lang="en-US" sz="2000" dirty="0" smtClean="0">
                <a:solidFill>
                  <a:srgbClr val="FFFF00"/>
                </a:solidFill>
              </a:rPr>
              <a:t>models </a:t>
            </a:r>
            <a:r>
              <a:rPr lang="en-US" sz="2000" dirty="0" smtClean="0">
                <a:solidFill>
                  <a:schemeClr val="bg1"/>
                </a:solidFill>
              </a:rPr>
              <a:t>.</a:t>
            </a:r>
            <a:endParaRPr lang="en-US" sz="2000" dirty="0">
              <a:solidFill>
                <a:schemeClr val="bg1"/>
              </a:solidFill>
            </a:endParaRPr>
          </a:p>
          <a:p>
            <a:r>
              <a:rPr lang="en-US" sz="2000" dirty="0">
                <a:solidFill>
                  <a:schemeClr val="bg1"/>
                </a:solidFill>
              </a:rPr>
              <a:t>Ram required to train the models.</a:t>
            </a:r>
          </a:p>
          <a:p>
            <a:r>
              <a:rPr lang="en-US" sz="2000" dirty="0">
                <a:solidFill>
                  <a:schemeClr val="bg1"/>
                </a:solidFill>
              </a:rPr>
              <a:t>The quality of data that limits the model's </a:t>
            </a:r>
            <a:r>
              <a:rPr lang="en-US" sz="2000" dirty="0">
                <a:solidFill>
                  <a:srgbClr val="FFFF00"/>
                </a:solidFill>
              </a:rPr>
              <a:t>accuracy</a:t>
            </a:r>
            <a:r>
              <a:rPr lang="en-US" sz="2000" dirty="0">
                <a:solidFill>
                  <a:schemeClr val="bg1"/>
                </a:solidFill>
              </a:rPr>
              <a:t> to a specific range.</a:t>
            </a:r>
          </a:p>
          <a:p>
            <a:endParaRPr lang="en-US" sz="2000" dirty="0">
              <a:solidFill>
                <a:schemeClr val="bg1"/>
              </a:solidFill>
            </a:endParaRPr>
          </a:p>
        </p:txBody>
      </p:sp>
      <p:sp>
        <p:nvSpPr>
          <p:cNvPr id="12" name="Rectangle 11">
            <a:extLst>
              <a:ext uri="{FF2B5EF4-FFF2-40B4-BE49-F238E27FC236}">
                <a16:creationId xmlns:a16="http://schemas.microsoft.com/office/drawing/2014/main" xmlns="" id="{9DD005C1-8C51-42D6-9BEE-B9B8384974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46605"/>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089DCAC1-3EC0-15FE-93DC-97113C55DD7F}"/>
              </a:ext>
            </a:extLst>
          </p:cNvPr>
          <p:cNvSpPr>
            <a:spLocks noGrp="1"/>
          </p:cNvSpPr>
          <p:nvPr>
            <p:ph type="title"/>
          </p:nvPr>
        </p:nvSpPr>
        <p:spPr>
          <a:xfrm>
            <a:off x="838200" y="669925"/>
            <a:ext cx="4508946" cy="1325563"/>
          </a:xfrm>
        </p:spPr>
        <p:txBody>
          <a:bodyPr anchor="b">
            <a:normAutofit/>
          </a:bodyPr>
          <a:lstStyle/>
          <a:p>
            <a:r>
              <a:rPr lang="en-US" b="1" i="0" dirty="0">
                <a:solidFill>
                  <a:schemeClr val="bg1"/>
                </a:solidFill>
                <a:effectLst/>
                <a:latin typeface="Algerian" panose="04020705040A02060702" pitchFamily="82" charset="0"/>
              </a:rPr>
              <a:t>CON</a:t>
            </a:r>
            <a:r>
              <a:rPr lang="en-US" b="1" i="0" dirty="0">
                <a:solidFill>
                  <a:srgbClr val="FF0000"/>
                </a:solidFill>
                <a:effectLst/>
                <a:latin typeface="Algerian" panose="04020705040A02060702" pitchFamily="82" charset="0"/>
              </a:rPr>
              <a:t>CLU</a:t>
            </a:r>
            <a:r>
              <a:rPr lang="en-US" b="1" i="0" dirty="0">
                <a:solidFill>
                  <a:schemeClr val="bg1"/>
                </a:solidFill>
                <a:effectLst/>
                <a:latin typeface="Algerian" panose="04020705040A02060702" pitchFamily="82" charset="0"/>
              </a:rPr>
              <a:t>SION</a:t>
            </a:r>
            <a:endParaRPr lang="en-US" dirty="0">
              <a:solidFill>
                <a:schemeClr val="bg1"/>
              </a:solidFill>
              <a:latin typeface="Algerian" panose="04020705040A02060702" pitchFamily="82" charset="0"/>
            </a:endParaRPr>
          </a:p>
        </p:txBody>
      </p:sp>
      <p:cxnSp>
        <p:nvCxnSpPr>
          <p:cNvPr id="10" name="Straight Connector 9">
            <a:extLst>
              <a:ext uri="{FF2B5EF4-FFF2-40B4-BE49-F238E27FC236}">
                <a16:creationId xmlns:a16="http://schemas.microsoft.com/office/drawing/2014/main" xmlns=""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39887219-8662-6866-4481-E1BB87CBCAD3}"/>
              </a:ext>
            </a:extLst>
          </p:cNvPr>
          <p:cNvSpPr>
            <a:spLocks noGrp="1"/>
          </p:cNvSpPr>
          <p:nvPr>
            <p:ph idx="1"/>
          </p:nvPr>
        </p:nvSpPr>
        <p:spPr>
          <a:xfrm>
            <a:off x="1249680" y="2370081"/>
            <a:ext cx="9692640" cy="3526144"/>
          </a:xfrm>
        </p:spPr>
        <p:txBody>
          <a:bodyPr>
            <a:normAutofit/>
          </a:bodyPr>
          <a:lstStyle/>
          <a:p>
            <a:r>
              <a:rPr lang="en-US" sz="2000" dirty="0" smtClean="0">
                <a:solidFill>
                  <a:srgbClr val="FF0000"/>
                </a:solidFill>
              </a:rPr>
              <a:t>Fake</a:t>
            </a:r>
            <a:r>
              <a:rPr lang="en-US" sz="2000" dirty="0" smtClean="0">
                <a:solidFill>
                  <a:schemeClr val="bg1"/>
                </a:solidFill>
              </a:rPr>
              <a:t> news detection techniques can be divided into those based on style and those based on content, or </a:t>
            </a:r>
            <a:r>
              <a:rPr lang="en-US" sz="2000" dirty="0" smtClean="0">
                <a:solidFill>
                  <a:srgbClr val="FF0000"/>
                </a:solidFill>
              </a:rPr>
              <a:t>fact-checking</a:t>
            </a:r>
            <a:r>
              <a:rPr lang="en-US" sz="2000" dirty="0" smtClean="0">
                <a:solidFill>
                  <a:schemeClr val="bg1"/>
                </a:solidFill>
              </a:rPr>
              <a:t>. </a:t>
            </a:r>
          </a:p>
          <a:p>
            <a:r>
              <a:rPr lang="en-US" sz="2000" dirty="0" smtClean="0">
                <a:solidFill>
                  <a:schemeClr val="bg1"/>
                </a:solidFill>
              </a:rPr>
              <a:t>We handled the data and made several steps of </a:t>
            </a:r>
            <a:r>
              <a:rPr lang="en-US" sz="2000" dirty="0" smtClean="0">
                <a:solidFill>
                  <a:srgbClr val="FFFF00"/>
                </a:solidFill>
              </a:rPr>
              <a:t>preprocessing</a:t>
            </a:r>
            <a:r>
              <a:rPr lang="en-US" sz="2000" dirty="0" smtClean="0">
                <a:solidFill>
                  <a:schemeClr val="bg1"/>
                </a:solidFill>
              </a:rPr>
              <a:t> and displayed some results throw data exploration figures.</a:t>
            </a:r>
          </a:p>
          <a:p>
            <a:r>
              <a:rPr lang="en-US" sz="2000" dirty="0">
                <a:solidFill>
                  <a:schemeClr val="bg1"/>
                </a:solidFill>
              </a:rPr>
              <a:t>W</a:t>
            </a:r>
            <a:r>
              <a:rPr lang="en-US" sz="2000" dirty="0" smtClean="0">
                <a:solidFill>
                  <a:schemeClr val="bg1"/>
                </a:solidFill>
              </a:rPr>
              <a:t>e answered 3 questions we proposed before throw several models and compared their performance .</a:t>
            </a:r>
          </a:p>
          <a:p>
            <a:pPr marL="285750" indent="-285750" algn="l">
              <a:buFont typeface="Arial" pitchFamily="34" charset="0"/>
              <a:buChar char="•"/>
            </a:pPr>
            <a:r>
              <a:rPr lang="en-US" sz="2000" dirty="0" smtClean="0">
                <a:solidFill>
                  <a:schemeClr val="bg1"/>
                </a:solidFill>
              </a:rPr>
              <a:t>We </a:t>
            </a:r>
            <a:r>
              <a:rPr lang="en-US" sz="2000" dirty="0">
                <a:solidFill>
                  <a:srgbClr val="FFFF00"/>
                </a:solidFill>
              </a:rPr>
              <a:t>tried</a:t>
            </a:r>
            <a:r>
              <a:rPr lang="en-US" sz="2000" dirty="0">
                <a:solidFill>
                  <a:schemeClr val="bg1"/>
                </a:solidFill>
              </a:rPr>
              <a:t> to use different models </a:t>
            </a:r>
            <a:r>
              <a:rPr lang="en-US" sz="2000" dirty="0" smtClean="0">
                <a:solidFill>
                  <a:schemeClr val="bg1"/>
                </a:solidFill>
              </a:rPr>
              <a:t>with </a:t>
            </a:r>
            <a:r>
              <a:rPr lang="en-US" sz="2000" dirty="0" smtClean="0">
                <a:solidFill>
                  <a:srgbClr val="FF0000"/>
                </a:solidFill>
              </a:rPr>
              <a:t>hyper-parameter</a:t>
            </a:r>
            <a:r>
              <a:rPr lang="en-US" sz="2000" dirty="0" smtClean="0">
                <a:solidFill>
                  <a:schemeClr val="bg1"/>
                </a:solidFill>
              </a:rPr>
              <a:t> tuning to obtain better performance fore each model </a:t>
            </a:r>
            <a:endParaRPr lang="en-US" sz="2000" dirty="0" smtClean="0">
              <a:solidFill>
                <a:schemeClr val="bg1"/>
              </a:solidFill>
            </a:endParaRPr>
          </a:p>
          <a:p>
            <a:pPr marL="285750" indent="-285750"/>
            <a:r>
              <a:rPr lang="en-US" sz="2400" b="1" dirty="0" smtClean="0">
                <a:solidFill>
                  <a:schemeClr val="bg1"/>
                </a:solidFill>
              </a:rPr>
              <a:t>Note:</a:t>
            </a:r>
            <a:r>
              <a:rPr lang="en-US" sz="1800" b="1" dirty="0" smtClean="0">
                <a:solidFill>
                  <a:srgbClr val="FFC000"/>
                </a:solidFill>
              </a:rPr>
              <a:t> </a:t>
            </a:r>
          </a:p>
          <a:p>
            <a:pPr marL="285750" indent="-285750"/>
            <a:r>
              <a:rPr lang="en-US" sz="2000" b="1" dirty="0" smtClean="0">
                <a:solidFill>
                  <a:srgbClr val="FFC000"/>
                </a:solidFill>
              </a:rPr>
              <a:t>Our r</a:t>
            </a:r>
            <a:r>
              <a:rPr lang="en-US" sz="2000" b="1" dirty="0">
                <a:solidFill>
                  <a:srgbClr val="FFC000"/>
                </a:solidFill>
              </a:rPr>
              <a:t>e</a:t>
            </a:r>
            <a:r>
              <a:rPr lang="en-US" sz="2000" b="1" dirty="0" smtClean="0">
                <a:solidFill>
                  <a:srgbClr val="FFC000"/>
                </a:solidFill>
              </a:rPr>
              <a:t>cording </a:t>
            </a:r>
            <a:r>
              <a:rPr lang="en-US" sz="2000" b="1" dirty="0">
                <a:solidFill>
                  <a:srgbClr val="FFC000"/>
                </a:solidFill>
              </a:rPr>
              <a:t>in this </a:t>
            </a:r>
            <a:r>
              <a:rPr lang="en-US" sz="2000" b="1" dirty="0">
                <a:solidFill>
                  <a:srgbClr val="FFFF00"/>
                </a:solidFill>
              </a:rPr>
              <a:t>link </a:t>
            </a:r>
            <a:r>
              <a:rPr lang="en-US" sz="2000" b="1" dirty="0">
                <a:solidFill>
                  <a:srgbClr val="FF0000"/>
                </a:solidFill>
              </a:rPr>
              <a:t>(https://calip.io/rnfuadzT#w3sAaKqU)</a:t>
            </a:r>
            <a:endParaRPr lang="en-US" sz="2000" b="1" dirty="0">
              <a:solidFill>
                <a:srgbClr val="FF0000"/>
              </a:solidFill>
            </a:endParaRPr>
          </a:p>
        </p:txBody>
      </p:sp>
      <p:sp>
        <p:nvSpPr>
          <p:cNvPr id="12" name="Rectangle 11">
            <a:extLst>
              <a:ext uri="{FF2B5EF4-FFF2-40B4-BE49-F238E27FC236}">
                <a16:creationId xmlns:a16="http://schemas.microsoft.com/office/drawing/2014/main" xmlns="" id="{9DD005C1-8C51-42D6-9BEE-B9B8384974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77292"/>
      </p:ext>
    </p:extLst>
  </p:cSld>
  <p:clrMapOvr>
    <a:masterClrMapping/>
  </p:clrMapOvr>
  <mc:AlternateContent xmlns:mc="http://schemas.openxmlformats.org/markup-compatibility/2006" xmlns:p14="http://schemas.microsoft.com/office/powerpoint/2010/main">
    <mc:Choice Requires="p14">
      <p:transition spd="slow" p14:dur="2000" advTm="208"/>
    </mc:Choice>
    <mc:Fallback xmlns="">
      <p:transition spd="slow" advTm="20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 name="Rectangle 2067">
            <a:extLst>
              <a:ext uri="{FF2B5EF4-FFF2-40B4-BE49-F238E27FC236}">
                <a16:creationId xmlns:a16="http://schemas.microsoft.com/office/drawing/2014/main" xmlns="" id="{5A0118C5-4F8D-4CF4-BADD-53FEACC6C4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Thanks Thank You Office Note Stock Illustration - Illustration of giving,  thanks: 17577594">
            <a:extLst>
              <a:ext uri="{FF2B5EF4-FFF2-40B4-BE49-F238E27FC236}">
                <a16:creationId xmlns:a16="http://schemas.microsoft.com/office/drawing/2014/main" xmlns="" id="{DC15A82F-02E1-6212-D145-2340A10FB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51" b="1"/>
          <a:stretch/>
        </p:blipFill>
        <p:spPr bwMode="auto">
          <a:xfrm>
            <a:off x="3961461" y="1051526"/>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2070" name="Group 2069">
            <a:extLst>
              <a:ext uri="{FF2B5EF4-FFF2-40B4-BE49-F238E27FC236}">
                <a16:creationId xmlns:a16="http://schemas.microsoft.com/office/drawing/2014/main" xmlns="" id="{B894EFA8-F425-4D19-A94B-445388B31E2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377893"/>
            <a:ext cx="1861854" cy="717514"/>
            <a:chOff x="0" y="377893"/>
            <a:chExt cx="1861854" cy="717514"/>
          </a:xfrm>
          <a:solidFill>
            <a:schemeClr val="bg1"/>
          </a:solidFill>
        </p:grpSpPr>
        <p:sp>
          <p:nvSpPr>
            <p:cNvPr id="2071" name="Freeform: Shape 2070">
              <a:extLst>
                <a:ext uri="{FF2B5EF4-FFF2-40B4-BE49-F238E27FC236}">
                  <a16:creationId xmlns:a16="http://schemas.microsoft.com/office/drawing/2014/main" xmlns="" id="{C5A741B9-65EC-4C5B-9FE0-4A18575771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81" name="Freeform: Shape 2071">
              <a:extLst>
                <a:ext uri="{FF2B5EF4-FFF2-40B4-BE49-F238E27FC236}">
                  <a16:creationId xmlns:a16="http://schemas.microsoft.com/office/drawing/2014/main" xmlns="" id="{C0BB4301-41FA-4453-956F-A11CC664B68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083" name="Graphic 185">
            <a:extLst>
              <a:ext uri="{FF2B5EF4-FFF2-40B4-BE49-F238E27FC236}">
                <a16:creationId xmlns:a16="http://schemas.microsoft.com/office/drawing/2014/main" xmlns="" id="{582A903B-6B78-4F0A-B7C9-3D80499020B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428634" y="5987064"/>
            <a:ext cx="1054466" cy="469689"/>
            <a:chOff x="9841624" y="4115729"/>
            <a:chExt cx="602169" cy="268223"/>
          </a:xfrm>
          <a:solidFill>
            <a:schemeClr val="bg1"/>
          </a:solidFill>
        </p:grpSpPr>
        <p:sp>
          <p:nvSpPr>
            <p:cNvPr id="2084" name="Freeform: Shape 2074">
              <a:extLst>
                <a:ext uri="{FF2B5EF4-FFF2-40B4-BE49-F238E27FC236}">
                  <a16:creationId xmlns:a16="http://schemas.microsoft.com/office/drawing/2014/main" xmlns="" id="{D510EA93-8F64-42C8-A630-D449506E95E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85" name="Freeform: Shape 2075">
              <a:extLst>
                <a:ext uri="{FF2B5EF4-FFF2-40B4-BE49-F238E27FC236}">
                  <a16:creationId xmlns:a16="http://schemas.microsoft.com/office/drawing/2014/main" xmlns="" id="{06CB53FC-E4DA-4001-928B-9998A85EA5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7" name="Freeform: Shape 2076">
              <a:extLst>
                <a:ext uri="{FF2B5EF4-FFF2-40B4-BE49-F238E27FC236}">
                  <a16:creationId xmlns:a16="http://schemas.microsoft.com/office/drawing/2014/main" xmlns="" id="{D210B969-4FDF-4AAC-9397-63D5434958D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8" name="Freeform: Shape 2077">
              <a:extLst>
                <a:ext uri="{FF2B5EF4-FFF2-40B4-BE49-F238E27FC236}">
                  <a16:creationId xmlns:a16="http://schemas.microsoft.com/office/drawing/2014/main" xmlns="" id="{570B3EF0-84EA-4F47-86A3-1EA1F644A49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xmlns="" id="{259369A8-EF57-42A1-8EC8-F6A9F92A3AD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94690505"/>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A0118C5-4F8D-4CF4-BADD-53FEACC6C4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xmlns="" id="{4E0A5C5C-2A95-428E-9F6A-0D29EBD57C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1056F38F-7C4E-461D-8709-7D0024AE1F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xmlns="" id="{C7278469-3C3C-49CE-AEEE-E176A4900B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39C7D9C-121F-8A6B-B661-8E0A0FE98D5A}"/>
              </a:ext>
            </a:extLst>
          </p:cNvPr>
          <p:cNvSpPr>
            <a:spLocks noGrp="1"/>
          </p:cNvSpPr>
          <p:nvPr>
            <p:ph type="title"/>
          </p:nvPr>
        </p:nvSpPr>
        <p:spPr>
          <a:xfrm>
            <a:off x="1102368" y="1877492"/>
            <a:ext cx="4030132" cy="3215373"/>
          </a:xfrm>
        </p:spPr>
        <p:txBody>
          <a:bodyPr>
            <a:normAutofit/>
          </a:bodyPr>
          <a:lstStyle/>
          <a:p>
            <a:pPr algn="ctr"/>
            <a:r>
              <a:rPr lang="en-US" b="1" dirty="0">
                <a:solidFill>
                  <a:srgbClr val="FFFF00"/>
                </a:solidFill>
                <a:latin typeface="Algerian" panose="04020705040A02060702" pitchFamily="82" charset="0"/>
              </a:rPr>
              <a:t>DataSet</a:t>
            </a:r>
            <a:r>
              <a:rPr lang="en-US" b="1" dirty="0">
                <a:solidFill>
                  <a:schemeClr val="bg1"/>
                </a:solidFill>
                <a:latin typeface="Algerian" panose="04020705040A02060702" pitchFamily="82" charset="0"/>
              </a:rPr>
              <a:t> Description </a:t>
            </a:r>
          </a:p>
        </p:txBody>
      </p:sp>
      <p:grpSp>
        <p:nvGrpSpPr>
          <p:cNvPr id="29" name="Group 28">
            <a:extLst>
              <a:ext uri="{FF2B5EF4-FFF2-40B4-BE49-F238E27FC236}">
                <a16:creationId xmlns:a16="http://schemas.microsoft.com/office/drawing/2014/main" xmlns="" id="{93DC754C-7E09-422D-A8BB-AF632E90DFA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377893"/>
            <a:ext cx="1861854" cy="717514"/>
            <a:chOff x="0" y="377893"/>
            <a:chExt cx="1861854" cy="717514"/>
          </a:xfrm>
          <a:solidFill>
            <a:schemeClr val="bg1"/>
          </a:solidFill>
        </p:grpSpPr>
        <p:sp>
          <p:nvSpPr>
            <p:cNvPr id="30" name="Freeform: Shape 29">
              <a:extLst>
                <a:ext uri="{FF2B5EF4-FFF2-40B4-BE49-F238E27FC236}">
                  <a16:creationId xmlns:a16="http://schemas.microsoft.com/office/drawing/2014/main" xmlns="" id="{C5A741B9-65EC-4C5B-9FE0-4A18575771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xmlns="" id="{C0BB4301-41FA-4453-956F-A11CC664B68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3" name="Graphic 212">
            <a:extLst>
              <a:ext uri="{FF2B5EF4-FFF2-40B4-BE49-F238E27FC236}">
                <a16:creationId xmlns:a16="http://schemas.microsoft.com/office/drawing/2014/main" xmlns="" id="{4C6598AB-1C17-4D54-951C-A082D94ACB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xmlns="" id="{C83B66D7-137D-4AC1-B172-53D60F08BEB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Oval 36">
            <a:extLst>
              <a:ext uri="{FF2B5EF4-FFF2-40B4-BE49-F238E27FC236}">
                <a16:creationId xmlns:a16="http://schemas.microsoft.com/office/drawing/2014/main" xmlns="" id="{F6B92503-6984-4D15-8B98-8718709B78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xmlns="" id="{08DDF938-524E-4C18-A47D-C006278323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xmlns="" id="{4B3E3DAC-A945-50AF-EDC7-7EE400D388FC}"/>
              </a:ext>
            </a:extLst>
          </p:cNvPr>
          <p:cNvSpPr>
            <a:spLocks noGrp="1"/>
          </p:cNvSpPr>
          <p:nvPr>
            <p:ph idx="1"/>
          </p:nvPr>
        </p:nvSpPr>
        <p:spPr>
          <a:xfrm>
            <a:off x="5708881" y="2003705"/>
            <a:ext cx="6204444" cy="4135759"/>
          </a:xfrm>
        </p:spPr>
        <p:txBody>
          <a:bodyPr>
            <a:normAutofit/>
          </a:bodyPr>
          <a:lstStyle/>
          <a:p>
            <a:pPr>
              <a:buFont typeface="Wingdings" panose="05000000000000000000" pitchFamily="2" charset="2"/>
              <a:buChar char="v"/>
            </a:pPr>
            <a:r>
              <a:rPr lang="en-US" sz="2000" dirty="0">
                <a:solidFill>
                  <a:schemeClr val="bg1"/>
                </a:solidFill>
              </a:rPr>
              <a:t>In this project, a large </a:t>
            </a:r>
            <a:r>
              <a:rPr lang="en-US" sz="2000" dirty="0">
                <a:solidFill>
                  <a:srgbClr val="FFFF00"/>
                </a:solidFill>
              </a:rPr>
              <a:t>dataset</a:t>
            </a:r>
            <a:r>
              <a:rPr lang="en-US" sz="2000" dirty="0">
                <a:solidFill>
                  <a:schemeClr val="bg1"/>
                </a:solidFill>
              </a:rPr>
              <a:t> for </a:t>
            </a:r>
            <a:r>
              <a:rPr lang="en-US" sz="2000" dirty="0">
                <a:solidFill>
                  <a:srgbClr val="FF0000"/>
                </a:solidFill>
              </a:rPr>
              <a:t>fake</a:t>
            </a:r>
            <a:r>
              <a:rPr lang="en-US" sz="2000" dirty="0">
                <a:solidFill>
                  <a:schemeClr val="bg1"/>
                </a:solidFill>
              </a:rPr>
              <a:t> news detection provided by using social media news and its related comments from Reddit. </a:t>
            </a:r>
          </a:p>
          <a:p>
            <a:pPr>
              <a:buFont typeface="Wingdings" panose="05000000000000000000" pitchFamily="2" charset="2"/>
              <a:buChar char="v"/>
            </a:pPr>
            <a:r>
              <a:rPr lang="en-US" sz="2000" dirty="0">
                <a:solidFill>
                  <a:schemeClr val="bg1"/>
                </a:solidFill>
              </a:rPr>
              <a:t>The </a:t>
            </a:r>
            <a:r>
              <a:rPr lang="en-US" sz="2000" dirty="0">
                <a:solidFill>
                  <a:srgbClr val="FFFF00"/>
                </a:solidFill>
              </a:rPr>
              <a:t>dataset</a:t>
            </a:r>
            <a:r>
              <a:rPr lang="en-US" sz="2000" dirty="0">
                <a:solidFill>
                  <a:schemeClr val="bg1"/>
                </a:solidFill>
              </a:rPr>
              <a:t> consists of </a:t>
            </a:r>
            <a:r>
              <a:rPr lang="en-US" sz="2000" dirty="0">
                <a:solidFill>
                  <a:srgbClr val="00B0F0"/>
                </a:solidFill>
              </a:rPr>
              <a:t>69396</a:t>
            </a:r>
            <a:r>
              <a:rPr lang="en-US" sz="2000" dirty="0">
                <a:solidFill>
                  <a:schemeClr val="bg1"/>
                </a:solidFill>
              </a:rPr>
              <a:t> records (of which </a:t>
            </a:r>
            <a:r>
              <a:rPr lang="en-US" sz="2000" dirty="0">
                <a:solidFill>
                  <a:srgbClr val="00B0F0"/>
                </a:solidFill>
              </a:rPr>
              <a:t>74</a:t>
            </a:r>
            <a:r>
              <a:rPr lang="en-US" sz="2000" dirty="0">
                <a:solidFill>
                  <a:schemeClr val="bg1"/>
                </a:solidFill>
              </a:rPr>
              <a:t> percentage are labelled as real) by three different fact-checking sites (</a:t>
            </a:r>
            <a:r>
              <a:rPr lang="en-US" sz="2000" dirty="0">
                <a:solidFill>
                  <a:srgbClr val="00B0F0"/>
                </a:solidFill>
              </a:rPr>
              <a:t>Snopes</a:t>
            </a:r>
            <a:r>
              <a:rPr lang="en-US" sz="2000" dirty="0">
                <a:solidFill>
                  <a:schemeClr val="bg1"/>
                </a:solidFill>
              </a:rPr>
              <a:t>, </a:t>
            </a:r>
            <a:r>
              <a:rPr lang="en-US" sz="2000" dirty="0">
                <a:solidFill>
                  <a:srgbClr val="00B0F0"/>
                </a:solidFill>
              </a:rPr>
              <a:t>PolitiFact</a:t>
            </a:r>
            <a:r>
              <a:rPr lang="en-US" sz="2000" dirty="0">
                <a:solidFill>
                  <a:schemeClr val="bg1"/>
                </a:solidFill>
              </a:rPr>
              <a:t> and </a:t>
            </a:r>
            <a:r>
              <a:rPr lang="en-US" sz="2000" dirty="0">
                <a:solidFill>
                  <a:srgbClr val="00B0F0"/>
                </a:solidFill>
              </a:rPr>
              <a:t>Emergent</a:t>
            </a:r>
            <a:r>
              <a:rPr lang="en-US" sz="2000" dirty="0">
                <a:solidFill>
                  <a:schemeClr val="bg1"/>
                </a:solidFill>
              </a:rPr>
              <a:t>).</a:t>
            </a:r>
          </a:p>
          <a:p>
            <a:pPr>
              <a:buFont typeface="Wingdings" panose="05000000000000000000" pitchFamily="2" charset="2"/>
              <a:buChar char="v"/>
            </a:pPr>
            <a:r>
              <a:rPr lang="en-US" sz="2000" dirty="0" smtClean="0">
                <a:solidFill>
                  <a:schemeClr val="bg1"/>
                </a:solidFill>
              </a:rPr>
              <a:t>the </a:t>
            </a:r>
            <a:r>
              <a:rPr lang="en-US" sz="2000" dirty="0" smtClean="0">
                <a:solidFill>
                  <a:srgbClr val="FFFF00"/>
                </a:solidFill>
              </a:rPr>
              <a:t>dataset</a:t>
            </a:r>
            <a:r>
              <a:rPr lang="en-US" sz="2000" dirty="0" smtClean="0">
                <a:solidFill>
                  <a:schemeClr val="bg1"/>
                </a:solidFill>
              </a:rPr>
              <a:t> is in json format and  each </a:t>
            </a:r>
            <a:r>
              <a:rPr lang="en-US" sz="2000" dirty="0">
                <a:solidFill>
                  <a:schemeClr val="bg1"/>
                </a:solidFill>
              </a:rPr>
              <a:t>record </a:t>
            </a:r>
            <a:r>
              <a:rPr lang="en-US" sz="2000" dirty="0" smtClean="0">
                <a:solidFill>
                  <a:schemeClr val="bg1"/>
                </a:solidFill>
              </a:rPr>
              <a:t>in it is in  textual format.</a:t>
            </a:r>
          </a:p>
          <a:p>
            <a:pPr>
              <a:buFont typeface="Wingdings" panose="05000000000000000000" pitchFamily="2" charset="2"/>
              <a:buChar char="v"/>
            </a:pPr>
            <a:r>
              <a:rPr lang="en-US" sz="2000" dirty="0" smtClean="0">
                <a:solidFill>
                  <a:schemeClr val="bg1"/>
                </a:solidFill>
              </a:rPr>
              <a:t>The </a:t>
            </a:r>
            <a:r>
              <a:rPr lang="en-US" sz="2000" dirty="0" smtClean="0">
                <a:solidFill>
                  <a:srgbClr val="FFFF00"/>
                </a:solidFill>
              </a:rPr>
              <a:t>dataset</a:t>
            </a:r>
            <a:r>
              <a:rPr lang="en-US" sz="2000" dirty="0" smtClean="0">
                <a:solidFill>
                  <a:schemeClr val="bg1"/>
                </a:solidFill>
              </a:rPr>
              <a:t> is available on </a:t>
            </a:r>
            <a:r>
              <a:rPr lang="en-US" sz="2000" dirty="0" smtClean="0">
                <a:solidFill>
                  <a:srgbClr val="00B0F0"/>
                </a:solidFill>
                <a:hlinkClick r:id="rId4"/>
              </a:rPr>
              <a:t>Kaggle</a:t>
            </a:r>
            <a:r>
              <a:rPr lang="en-US" sz="2000" dirty="0" smtClean="0">
                <a:solidFill>
                  <a:schemeClr val="bg1"/>
                </a:solidFill>
              </a:rPr>
              <a:t>.</a:t>
            </a:r>
            <a:endParaRPr lang="en-US" sz="2000" dirty="0">
              <a:solidFill>
                <a:schemeClr val="bg1"/>
              </a:solidFill>
            </a:endParaRPr>
          </a:p>
        </p:txBody>
      </p:sp>
      <p:grpSp>
        <p:nvGrpSpPr>
          <p:cNvPr id="41" name="Graphic 185">
            <a:extLst>
              <a:ext uri="{FF2B5EF4-FFF2-40B4-BE49-F238E27FC236}">
                <a16:creationId xmlns:a16="http://schemas.microsoft.com/office/drawing/2014/main" xmlns="" id="{3773FAF5-C452-4455-9411-D6AF5EBD4CA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812239" y="6139464"/>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xmlns="" id="{1ECA0D96-F63C-4F7B-BE16-0F3FE76D7D6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74F83A81-0546-400A-918A-90C9C48B81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9741F692-A5B6-4215-86D9-B1FD4FF26AC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CC0876CB-9C60-4580-8FED-CD64EC76645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A879B3B7-48DB-4D3A-BB33-02766EAD3D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77514999"/>
      </p:ext>
    </p:extLst>
  </p:cSld>
  <p:clrMapOvr>
    <a:masterClrMapping/>
  </p:clrMapOvr>
  <mc:AlternateContent xmlns:mc="http://schemas.openxmlformats.org/markup-compatibility/2006" xmlns:p14="http://schemas.microsoft.com/office/powerpoint/2010/main">
    <mc:Choice Requires="p14">
      <p:transition spd="slow" p14:dur="2000" advTm="271"/>
    </mc:Choice>
    <mc:Fallback xmlns="">
      <p:transition spd="slow" advTm="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xmlns="" id="{6EFFF4A2-EB01-4738-9824-8D9A72A51B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xmlns="" id="{1420B4C5-AA74-C527-82D6-BC598E7AE2DC}"/>
              </a:ext>
            </a:extLst>
          </p:cNvPr>
          <p:cNvPicPr>
            <a:picLocks noChangeAspect="1"/>
          </p:cNvPicPr>
          <p:nvPr/>
        </p:nvPicPr>
        <p:blipFill>
          <a:blip r:embed="rId4"/>
          <a:stretch>
            <a:fillRect/>
          </a:stretch>
        </p:blipFill>
        <p:spPr>
          <a:xfrm>
            <a:off x="643467" y="744152"/>
            <a:ext cx="10898562" cy="3078842"/>
          </a:xfrm>
          <a:prstGeom prst="rect">
            <a:avLst/>
          </a:prstGeom>
          <a:ln>
            <a:noFill/>
          </a:ln>
          <a:effectLst>
            <a:outerShdw blurRad="190500" algn="tl" rotWithShape="0">
              <a:srgbClr val="000000">
                <a:alpha val="70000"/>
              </a:srgbClr>
            </a:outerShdw>
          </a:effectLst>
        </p:spPr>
      </p:pic>
      <p:sp>
        <p:nvSpPr>
          <p:cNvPr id="57" name="Rectangle 56">
            <a:extLst>
              <a:ext uri="{FF2B5EF4-FFF2-40B4-BE49-F238E27FC236}">
                <a16:creationId xmlns:a16="http://schemas.microsoft.com/office/drawing/2014/main" xmlns="" id="{23D97D8B-CFC5-431A-AA32-93C4522A6E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A4F4134-736F-EEBA-FE74-D4FAD19FF2EB}"/>
              </a:ext>
            </a:extLst>
          </p:cNvPr>
          <p:cNvSpPr>
            <a:spLocks noGrp="1"/>
          </p:cNvSpPr>
          <p:nvPr>
            <p:ph type="title"/>
          </p:nvPr>
        </p:nvSpPr>
        <p:spPr>
          <a:xfrm>
            <a:off x="113088" y="4567146"/>
            <a:ext cx="3685032" cy="1586162"/>
          </a:xfrm>
        </p:spPr>
        <p:txBody>
          <a:bodyPr anchor="t">
            <a:normAutofit/>
          </a:bodyPr>
          <a:lstStyle/>
          <a:p>
            <a:r>
              <a:rPr lang="en-US" sz="3400" kern="1200" dirty="0">
                <a:solidFill>
                  <a:srgbClr val="FFFF00"/>
                </a:solidFill>
                <a:latin typeface="Algerian" panose="04020705040A02060702" pitchFamily="82" charset="0"/>
              </a:rPr>
              <a:t>DataSet</a:t>
            </a:r>
            <a:r>
              <a:rPr lang="en-US" sz="3400" kern="1200" dirty="0">
                <a:solidFill>
                  <a:schemeClr val="bg1"/>
                </a:solidFill>
                <a:latin typeface="Algerian" panose="04020705040A02060702" pitchFamily="82" charset="0"/>
              </a:rPr>
              <a:t> Description </a:t>
            </a:r>
            <a:endParaRPr lang="en-US" sz="3400" dirty="0">
              <a:solidFill>
                <a:schemeClr val="bg1"/>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1508B387-61B7-6824-80B0-5495D96C0A49}"/>
              </a:ext>
            </a:extLst>
          </p:cNvPr>
          <p:cNvSpPr>
            <a:spLocks noGrp="1"/>
          </p:cNvSpPr>
          <p:nvPr>
            <p:ph idx="1"/>
          </p:nvPr>
        </p:nvSpPr>
        <p:spPr>
          <a:xfrm>
            <a:off x="3239705" y="4329064"/>
            <a:ext cx="7257411" cy="2062325"/>
          </a:xfrm>
        </p:spPr>
        <p:txBody>
          <a:bodyPr>
            <a:normAutofit/>
          </a:bodyPr>
          <a:lstStyle/>
          <a:p>
            <a:r>
              <a:rPr lang="en-US" sz="1400" b="0" i="0" dirty="0">
                <a:solidFill>
                  <a:schemeClr val="bg1"/>
                </a:solidFill>
                <a:effectLst/>
                <a:latin typeface="Lato" panose="020F0502020204030203" pitchFamily="34" charset="0"/>
              </a:rPr>
              <a:t>This dataset has six columns</a:t>
            </a:r>
            <a:r>
              <a:rPr lang="en-US" sz="1400" b="0" i="0" dirty="0" smtClean="0">
                <a:solidFill>
                  <a:schemeClr val="bg1"/>
                </a:solidFill>
                <a:effectLst/>
                <a:latin typeface="Lato" panose="020F0502020204030203" pitchFamily="34" charset="0"/>
              </a:rPr>
              <a:t>,</a:t>
            </a:r>
            <a:endParaRPr lang="en-US" sz="1400" b="0" i="0" dirty="0">
              <a:solidFill>
                <a:schemeClr val="bg1"/>
              </a:solidFill>
              <a:effectLst/>
              <a:latin typeface="Lato" panose="020F0502020204030203" pitchFamily="34" charset="0"/>
            </a:endParaRPr>
          </a:p>
          <a:p>
            <a:pPr marL="457200" lvl="1" indent="0">
              <a:buNone/>
            </a:pPr>
            <a:r>
              <a:rPr lang="en-US" sz="1400" b="1" dirty="0">
                <a:solidFill>
                  <a:srgbClr val="FF0000"/>
                </a:solidFill>
                <a:latin typeface="Lato" panose="020F0502020204030203" pitchFamily="34" charset="0"/>
              </a:rPr>
              <a:t>Title</a:t>
            </a:r>
            <a:r>
              <a:rPr lang="en-US" sz="1400" dirty="0">
                <a:solidFill>
                  <a:schemeClr val="bg1"/>
                </a:solidFill>
                <a:latin typeface="Lato" panose="020F0502020204030203" pitchFamily="34" charset="0"/>
              </a:rPr>
              <a:t>: </a:t>
            </a:r>
            <a:r>
              <a:rPr lang="en-US" sz="1400" dirty="0" smtClean="0">
                <a:solidFill>
                  <a:schemeClr val="bg1"/>
                </a:solidFill>
                <a:latin typeface="Lato" panose="020F0502020204030203" pitchFamily="34" charset="0"/>
              </a:rPr>
              <a:t>represent </a:t>
            </a:r>
            <a:r>
              <a:rPr lang="en-US" sz="1400" dirty="0">
                <a:solidFill>
                  <a:schemeClr val="bg1"/>
                </a:solidFill>
                <a:latin typeface="Lato" panose="020F0502020204030203" pitchFamily="34" charset="0"/>
              </a:rPr>
              <a:t>the title of </a:t>
            </a:r>
            <a:r>
              <a:rPr lang="en-US" sz="1400" dirty="0" smtClean="0">
                <a:solidFill>
                  <a:schemeClr val="bg1"/>
                </a:solidFill>
                <a:latin typeface="Lato" panose="020F0502020204030203" pitchFamily="34" charset="0"/>
              </a:rPr>
              <a:t>each </a:t>
            </a:r>
            <a:r>
              <a:rPr lang="en-US" sz="1400" dirty="0">
                <a:solidFill>
                  <a:schemeClr val="bg1"/>
                </a:solidFill>
                <a:latin typeface="Lato" panose="020F0502020204030203" pitchFamily="34" charset="0"/>
              </a:rPr>
              <a:t>news</a:t>
            </a:r>
            <a:r>
              <a:rPr lang="en-US" sz="1400" dirty="0" smtClean="0">
                <a:solidFill>
                  <a:schemeClr val="bg1"/>
                </a:solidFill>
                <a:latin typeface="Lato" panose="020F0502020204030203" pitchFamily="34" charset="0"/>
              </a:rPr>
              <a:t>.</a:t>
            </a:r>
          </a:p>
          <a:p>
            <a:pPr marL="457200" lvl="1" indent="0">
              <a:buNone/>
            </a:pPr>
            <a:r>
              <a:rPr lang="en-US" sz="1400" b="1" dirty="0">
                <a:solidFill>
                  <a:srgbClr val="FF0000"/>
                </a:solidFill>
                <a:latin typeface="Lato" panose="020F0502020204030203" pitchFamily="34" charset="0"/>
              </a:rPr>
              <a:t>Text</a:t>
            </a:r>
            <a:r>
              <a:rPr lang="en-US" sz="1400" dirty="0">
                <a:solidFill>
                  <a:schemeClr val="bg1"/>
                </a:solidFill>
                <a:latin typeface="Lato" panose="020F0502020204030203" pitchFamily="34" charset="0"/>
              </a:rPr>
              <a:t>: </a:t>
            </a:r>
            <a:r>
              <a:rPr lang="en-US" sz="1400" dirty="0" smtClean="0">
                <a:solidFill>
                  <a:schemeClr val="bg1"/>
                </a:solidFill>
                <a:latin typeface="Lato" panose="020F0502020204030203" pitchFamily="34" charset="0"/>
              </a:rPr>
              <a:t>contain the body of the news itself.</a:t>
            </a:r>
          </a:p>
          <a:p>
            <a:pPr marL="457200" lvl="1" indent="0">
              <a:buNone/>
            </a:pPr>
            <a:r>
              <a:rPr lang="en-US" sz="1400" b="1" dirty="0" err="1" smtClean="0">
                <a:solidFill>
                  <a:srgbClr val="FF0000"/>
                </a:solidFill>
                <a:latin typeface="Lato" panose="020F0502020204030203" pitchFamily="34" charset="0"/>
              </a:rPr>
              <a:t>Ridded_comments</a:t>
            </a:r>
            <a:r>
              <a:rPr lang="en-US" sz="1400" dirty="0" smtClean="0">
                <a:solidFill>
                  <a:schemeClr val="bg1"/>
                </a:solidFill>
                <a:latin typeface="Lato" panose="020F0502020204030203" pitchFamily="34" charset="0"/>
              </a:rPr>
              <a:t>: </a:t>
            </a:r>
            <a:r>
              <a:rPr lang="en-US" sz="1400" dirty="0">
                <a:solidFill>
                  <a:schemeClr val="bg1"/>
                </a:solidFill>
                <a:latin typeface="Lato" panose="020F0502020204030203" pitchFamily="34" charset="0"/>
              </a:rPr>
              <a:t>contain </a:t>
            </a:r>
            <a:r>
              <a:rPr lang="en-US" sz="1400" dirty="0" smtClean="0">
                <a:solidFill>
                  <a:schemeClr val="bg1"/>
                </a:solidFill>
                <a:latin typeface="Lato" panose="020F0502020204030203" pitchFamily="34" charset="0"/>
              </a:rPr>
              <a:t>the comments published on each </a:t>
            </a:r>
            <a:r>
              <a:rPr lang="en-US" sz="1400" dirty="0">
                <a:solidFill>
                  <a:schemeClr val="bg1"/>
                </a:solidFill>
                <a:latin typeface="Lato" panose="020F0502020204030203" pitchFamily="34" charset="0"/>
              </a:rPr>
              <a:t>news</a:t>
            </a:r>
            <a:r>
              <a:rPr lang="en-US" sz="1400" dirty="0" smtClean="0">
                <a:solidFill>
                  <a:schemeClr val="bg1"/>
                </a:solidFill>
                <a:latin typeface="Lato" panose="020F0502020204030203" pitchFamily="34" charset="0"/>
              </a:rPr>
              <a:t>.</a:t>
            </a:r>
          </a:p>
          <a:p>
            <a:pPr marL="457200" lvl="1" indent="0">
              <a:buNone/>
            </a:pPr>
            <a:r>
              <a:rPr lang="en-US" sz="1400" b="1" dirty="0">
                <a:solidFill>
                  <a:srgbClr val="FF0000"/>
                </a:solidFill>
                <a:latin typeface="Lato" panose="020F0502020204030203" pitchFamily="34" charset="0"/>
              </a:rPr>
              <a:t>URL</a:t>
            </a:r>
            <a:r>
              <a:rPr lang="en-US" sz="1400" dirty="0">
                <a:solidFill>
                  <a:schemeClr val="bg1"/>
                </a:solidFill>
                <a:latin typeface="Lato" panose="020F0502020204030203" pitchFamily="34" charset="0"/>
              </a:rPr>
              <a:t>: contain </a:t>
            </a:r>
            <a:r>
              <a:rPr lang="en-US" sz="1400" dirty="0" smtClean="0">
                <a:solidFill>
                  <a:schemeClr val="bg1"/>
                </a:solidFill>
                <a:latin typeface="Lato" panose="020F0502020204030203" pitchFamily="34" charset="0"/>
              </a:rPr>
              <a:t>the url </a:t>
            </a:r>
            <a:r>
              <a:rPr lang="en-US" sz="1400" dirty="0">
                <a:solidFill>
                  <a:schemeClr val="bg1"/>
                </a:solidFill>
                <a:latin typeface="Lato" panose="020F0502020204030203" pitchFamily="34" charset="0"/>
              </a:rPr>
              <a:t>of </a:t>
            </a:r>
            <a:r>
              <a:rPr lang="en-US" sz="1400" dirty="0" smtClean="0">
                <a:solidFill>
                  <a:schemeClr val="bg1"/>
                </a:solidFill>
                <a:latin typeface="Lato" panose="020F0502020204030203" pitchFamily="34" charset="0"/>
              </a:rPr>
              <a:t>each </a:t>
            </a:r>
            <a:r>
              <a:rPr lang="en-US" sz="1400" dirty="0">
                <a:solidFill>
                  <a:schemeClr val="bg1"/>
                </a:solidFill>
                <a:latin typeface="Lato" panose="020F0502020204030203" pitchFamily="34" charset="0"/>
              </a:rPr>
              <a:t>news</a:t>
            </a:r>
            <a:r>
              <a:rPr lang="en-US" sz="1400" dirty="0" smtClean="0">
                <a:solidFill>
                  <a:schemeClr val="bg1"/>
                </a:solidFill>
                <a:latin typeface="Lato" panose="020F0502020204030203" pitchFamily="34" charset="0"/>
              </a:rPr>
              <a:t>.</a:t>
            </a:r>
            <a:endParaRPr lang="en-US" sz="1400" dirty="0">
              <a:solidFill>
                <a:schemeClr val="bg1"/>
              </a:solidFill>
              <a:latin typeface="Lato" panose="020F0502020204030203" pitchFamily="34" charset="0"/>
            </a:endParaRPr>
          </a:p>
          <a:p>
            <a:pPr marL="457200" lvl="1" indent="0">
              <a:buNone/>
            </a:pPr>
            <a:r>
              <a:rPr lang="en-US" sz="1400" b="1" dirty="0">
                <a:solidFill>
                  <a:srgbClr val="FF0000"/>
                </a:solidFill>
                <a:latin typeface="Lato" panose="020F0502020204030203" pitchFamily="34" charset="0"/>
              </a:rPr>
              <a:t>Researched_by</a:t>
            </a:r>
            <a:r>
              <a:rPr lang="en-US" sz="1400" dirty="0">
                <a:solidFill>
                  <a:schemeClr val="bg1"/>
                </a:solidFill>
                <a:latin typeface="Lato" panose="020F0502020204030203" pitchFamily="34" charset="0"/>
              </a:rPr>
              <a:t>: </a:t>
            </a:r>
            <a:r>
              <a:rPr lang="en-US" sz="1400" dirty="0" smtClean="0">
                <a:solidFill>
                  <a:schemeClr val="bg1"/>
                </a:solidFill>
                <a:latin typeface="Lato" panose="020F0502020204030203" pitchFamily="34" charset="0"/>
              </a:rPr>
              <a:t>represent </a:t>
            </a:r>
            <a:r>
              <a:rPr lang="en-US" sz="1400" dirty="0">
                <a:solidFill>
                  <a:schemeClr val="bg1"/>
                </a:solidFill>
                <a:latin typeface="Lato" panose="020F0502020204030203" pitchFamily="34" charset="0"/>
              </a:rPr>
              <a:t>the name </a:t>
            </a:r>
            <a:r>
              <a:rPr lang="en-US" sz="1400" dirty="0" smtClean="0">
                <a:solidFill>
                  <a:schemeClr val="bg1"/>
                </a:solidFill>
                <a:latin typeface="Lato" panose="020F0502020204030203" pitchFamily="34" charset="0"/>
              </a:rPr>
              <a:t>of the fact-checking site that checked the news.</a:t>
            </a:r>
            <a:endParaRPr lang="en-US" sz="1400" dirty="0">
              <a:solidFill>
                <a:schemeClr val="bg1"/>
              </a:solidFill>
              <a:latin typeface="Lato" panose="020F0502020204030203" pitchFamily="34" charset="0"/>
            </a:endParaRPr>
          </a:p>
          <a:p>
            <a:pPr marL="457200" lvl="1" indent="0">
              <a:buNone/>
            </a:pPr>
            <a:r>
              <a:rPr lang="en-US" sz="1400" b="1" dirty="0" smtClean="0">
                <a:solidFill>
                  <a:srgbClr val="FF0000"/>
                </a:solidFill>
                <a:latin typeface="Lato" panose="020F0502020204030203" pitchFamily="34" charset="0"/>
              </a:rPr>
              <a:t>Label</a:t>
            </a:r>
            <a:r>
              <a:rPr lang="en-US" sz="1400" dirty="0">
                <a:solidFill>
                  <a:schemeClr val="bg1"/>
                </a:solidFill>
                <a:latin typeface="Lato" panose="020F0502020204030203" pitchFamily="34" charset="0"/>
              </a:rPr>
              <a:t>: </a:t>
            </a:r>
            <a:r>
              <a:rPr lang="en-US" sz="1400" dirty="0" smtClean="0">
                <a:solidFill>
                  <a:schemeClr val="bg1"/>
                </a:solidFill>
                <a:latin typeface="Lato" panose="020F0502020204030203" pitchFamily="34" charset="0"/>
              </a:rPr>
              <a:t>represent the label of each news whether it is </a:t>
            </a:r>
            <a:r>
              <a:rPr lang="en-US" sz="1400" dirty="0">
                <a:solidFill>
                  <a:schemeClr val="bg1"/>
                </a:solidFill>
                <a:latin typeface="Lato" panose="020F0502020204030203" pitchFamily="34" charset="0"/>
              </a:rPr>
              <a:t>fake (1) or real (0).</a:t>
            </a:r>
          </a:p>
          <a:p>
            <a:pPr marL="0" indent="0">
              <a:buNone/>
            </a:pPr>
            <a:endParaRPr lang="en-US" sz="1400" dirty="0">
              <a:solidFill>
                <a:schemeClr val="bg1"/>
              </a:solidFill>
            </a:endParaRPr>
          </a:p>
        </p:txBody>
      </p:sp>
      <p:grpSp>
        <p:nvGrpSpPr>
          <p:cNvPr id="59" name="Group 58">
            <a:extLst>
              <a:ext uri="{FF2B5EF4-FFF2-40B4-BE49-F238E27FC236}">
                <a16:creationId xmlns:a16="http://schemas.microsoft.com/office/drawing/2014/main" xmlns="" id="{F91EAA54-AC0A-4AEF-ACE5-B1DD3DC8173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208171" y="4821439"/>
            <a:ext cx="1128382" cy="847206"/>
            <a:chOff x="8183879" y="1000124"/>
            <a:chExt cx="1562267" cy="1172973"/>
          </a:xfrm>
        </p:grpSpPr>
        <p:sp>
          <p:nvSpPr>
            <p:cNvPr id="60" name="Freeform 5">
              <a:extLst>
                <a:ext uri="{FF2B5EF4-FFF2-40B4-BE49-F238E27FC236}">
                  <a16:creationId xmlns:a16="http://schemas.microsoft.com/office/drawing/2014/main" xmlns="" id="{57EE6F04-B543-44E1-BA29-3DD44C5AEDF2}"/>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xmlns=""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xmlns="" id="{D5559A4F-CFAC-4ECC-B04A-670D559B9600}"/>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xmlns=""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08378095"/>
      </p:ext>
    </p:extLst>
  </p:cSld>
  <p:clrMapOvr>
    <a:masterClrMapping/>
  </p:clrMapOvr>
  <mc:AlternateContent xmlns:mc="http://schemas.openxmlformats.org/markup-compatibility/2006" xmlns:p14="http://schemas.microsoft.com/office/powerpoint/2010/main">
    <mc:Choice Requires="p14">
      <p:transition spd="slow" p14:dur="2000" advTm="240"/>
    </mc:Choice>
    <mc:Fallback xmlns="">
      <p:transition spd="slow" advTm="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xmlns="" id="{5A0118C5-4F8D-4CF4-BADD-53FEACC6C4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972C34E-196B-D0FC-D370-B77C23F0DF48}"/>
              </a:ext>
            </a:extLst>
          </p:cNvPr>
          <p:cNvSpPr>
            <a:spLocks noGrp="1"/>
          </p:cNvSpPr>
          <p:nvPr>
            <p:ph type="title"/>
          </p:nvPr>
        </p:nvSpPr>
        <p:spPr>
          <a:xfrm>
            <a:off x="938907" y="282800"/>
            <a:ext cx="5217172" cy="1288673"/>
          </a:xfrm>
        </p:spPr>
        <p:txBody>
          <a:bodyPr anchor="b">
            <a:normAutofit fontScale="90000"/>
          </a:bodyPr>
          <a:lstStyle/>
          <a:p>
            <a:r>
              <a:rPr lang="en-US" sz="4400" kern="1200" dirty="0">
                <a:solidFill>
                  <a:srgbClr val="FFFF00"/>
                </a:solidFill>
                <a:latin typeface="Algerian" panose="04020705040A02060702" pitchFamily="82" charset="0"/>
              </a:rPr>
              <a:t>DataSet</a:t>
            </a:r>
            <a:r>
              <a:rPr lang="en-US" sz="4400" kern="1200" dirty="0">
                <a:solidFill>
                  <a:schemeClr val="bg1"/>
                </a:solidFill>
                <a:latin typeface="Algerian" panose="04020705040A02060702" pitchFamily="82" charset="0"/>
              </a:rPr>
              <a:t> Description </a:t>
            </a:r>
            <a:endParaRPr lang="en-US" dirty="0">
              <a:solidFill>
                <a:schemeClr val="bg1"/>
              </a:solidFill>
            </a:endParaRPr>
          </a:p>
        </p:txBody>
      </p:sp>
      <p:sp>
        <p:nvSpPr>
          <p:cNvPr id="12" name="Content Placeholder 11">
            <a:extLst>
              <a:ext uri="{FF2B5EF4-FFF2-40B4-BE49-F238E27FC236}">
                <a16:creationId xmlns:a16="http://schemas.microsoft.com/office/drawing/2014/main" xmlns="" id="{DFD45CF8-2DBB-AAB0-5BA3-331D146FDF90}"/>
              </a:ext>
            </a:extLst>
          </p:cNvPr>
          <p:cNvSpPr>
            <a:spLocks noGrp="1"/>
          </p:cNvSpPr>
          <p:nvPr>
            <p:ph idx="1"/>
          </p:nvPr>
        </p:nvSpPr>
        <p:spPr>
          <a:xfrm>
            <a:off x="938906" y="2181986"/>
            <a:ext cx="5217173" cy="4351338"/>
          </a:xfrm>
        </p:spPr>
        <p:txBody>
          <a:bodyPr>
            <a:normAutofit/>
          </a:bodyPr>
          <a:lstStyle/>
          <a:p>
            <a:r>
              <a:rPr lang="en-US" dirty="0" smtClean="0">
                <a:solidFill>
                  <a:schemeClr val="bg1"/>
                </a:solidFill>
              </a:rPr>
              <a:t>From the first figure, the </a:t>
            </a:r>
            <a:r>
              <a:rPr lang="en-US" dirty="0" smtClean="0">
                <a:solidFill>
                  <a:srgbClr val="FFFF00"/>
                </a:solidFill>
              </a:rPr>
              <a:t>news</a:t>
            </a:r>
            <a:r>
              <a:rPr lang="en-US" dirty="0" smtClean="0">
                <a:solidFill>
                  <a:schemeClr val="bg1"/>
                </a:solidFill>
              </a:rPr>
              <a:t> </a:t>
            </a:r>
            <a:r>
              <a:rPr lang="en-US" dirty="0">
                <a:solidFill>
                  <a:schemeClr val="bg1"/>
                </a:solidFill>
              </a:rPr>
              <a:t>checked </a:t>
            </a:r>
            <a:r>
              <a:rPr lang="en-US" dirty="0" smtClean="0">
                <a:solidFill>
                  <a:schemeClr val="bg1"/>
                </a:solidFill>
              </a:rPr>
              <a:t>by </a:t>
            </a:r>
            <a:r>
              <a:rPr lang="en-US" dirty="0">
                <a:solidFill>
                  <a:schemeClr val="bg1"/>
                </a:solidFill>
              </a:rPr>
              <a:t>3 </a:t>
            </a:r>
            <a:r>
              <a:rPr lang="en-US" dirty="0">
                <a:solidFill>
                  <a:srgbClr val="FF0000"/>
                </a:solidFill>
              </a:rPr>
              <a:t>fact-checking</a:t>
            </a:r>
            <a:r>
              <a:rPr lang="en-US" dirty="0">
                <a:solidFill>
                  <a:schemeClr val="bg1"/>
                </a:solidFill>
              </a:rPr>
              <a:t> sites. We have the largest number of news from </a:t>
            </a:r>
            <a:r>
              <a:rPr lang="en-US" dirty="0">
                <a:solidFill>
                  <a:srgbClr val="FF0000"/>
                </a:solidFill>
              </a:rPr>
              <a:t>Snopes</a:t>
            </a:r>
            <a:r>
              <a:rPr lang="en-US" dirty="0">
                <a:solidFill>
                  <a:schemeClr val="bg1"/>
                </a:solidFill>
              </a:rPr>
              <a:t> site. </a:t>
            </a:r>
            <a:endParaRPr lang="en-US" dirty="0" smtClean="0">
              <a:solidFill>
                <a:schemeClr val="bg1"/>
              </a:solidFill>
            </a:endParaRPr>
          </a:p>
          <a:p>
            <a:r>
              <a:rPr lang="en-US" dirty="0" smtClean="0">
                <a:solidFill>
                  <a:schemeClr val="bg1"/>
                </a:solidFill>
              </a:rPr>
              <a:t>Let </a:t>
            </a:r>
            <a:r>
              <a:rPr lang="en-US" dirty="0">
                <a:solidFill>
                  <a:schemeClr val="bg1"/>
                </a:solidFill>
              </a:rPr>
              <a:t>us dig further into </a:t>
            </a:r>
            <a:r>
              <a:rPr lang="en-US" dirty="0" smtClean="0">
                <a:solidFill>
                  <a:schemeClr val="bg1"/>
                </a:solidFill>
              </a:rPr>
              <a:t>this in the second  figure 2</a:t>
            </a:r>
            <a:r>
              <a:rPr lang="en-US" dirty="0">
                <a:solidFill>
                  <a:schemeClr val="bg1"/>
                </a:solidFill>
                <a:sym typeface="Wingdings" panose="05000000000000000000" pitchFamily="2" charset="2"/>
              </a:rPr>
              <a:t>.</a:t>
            </a:r>
            <a:endParaRPr lang="en-US" dirty="0">
              <a:solidFill>
                <a:schemeClr val="bg1"/>
              </a:solidFill>
            </a:endParaRPr>
          </a:p>
        </p:txBody>
      </p:sp>
      <p:grpSp>
        <p:nvGrpSpPr>
          <p:cNvPr id="69" name="Graphic 4">
            <a:extLst>
              <a:ext uri="{FF2B5EF4-FFF2-40B4-BE49-F238E27FC236}">
                <a16:creationId xmlns:a16="http://schemas.microsoft.com/office/drawing/2014/main" xmlns="" id="{D92F9A1A-77F4-4E16-958B-64BB489FFEB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022349" y="739986"/>
            <a:ext cx="975169" cy="975171"/>
            <a:chOff x="5829300" y="3162300"/>
            <a:chExt cx="532256" cy="532257"/>
          </a:xfrm>
          <a:solidFill>
            <a:schemeClr val="bg1"/>
          </a:solidFill>
        </p:grpSpPr>
        <p:sp>
          <p:nvSpPr>
            <p:cNvPr id="70" name="Freeform: Shape 69">
              <a:extLst>
                <a:ext uri="{FF2B5EF4-FFF2-40B4-BE49-F238E27FC236}">
                  <a16:creationId xmlns:a16="http://schemas.microsoft.com/office/drawing/2014/main" xmlns="" id="{819A42ED-6B91-49E6-9BDB-6339893E901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xmlns="" id="{3B732C3B-202D-4B4E-9C2B-283338B2AD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xmlns="" id="{E38433EC-2142-4B86-B9BA-25AFE26299E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xmlns="" id="{2F3A02D8-E8AA-47DC-B215-ED01D604EC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xmlns="" id="{B1A156CC-0ACD-4554-947F-A9FD30B6AB5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xmlns="" id="{BBACA1F0-7581-48CC-BB3D-29D84E66B1A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xmlns="" id="{48C34CDB-6796-4AA3-9001-DA5B717D7C2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xmlns="" id="{79D783F9-0F69-4135-9961-9BAB1C1A68E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xmlns="" id="{4FFBBC22-B7E4-49E9-9BD1-36B5F62991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xmlns="" id="{1E179D1A-1F7F-41FF-A993-7DB78E9EB3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xmlns="" id="{8565B3A8-B9D8-4EA9-B3DA-DDB2A574BBD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xmlns="" id="{8891E65D-798E-4741-A582-606A91528E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xmlns="" id="{A8BAB8E0-D711-471F-8EB7-6F8C42092B7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6" name="Content Placeholder 5" descr="Chart, bar chart, waterfall chart&#10;&#10;Description automatically generated">
            <a:extLst>
              <a:ext uri="{FF2B5EF4-FFF2-40B4-BE49-F238E27FC236}">
                <a16:creationId xmlns:a16="http://schemas.microsoft.com/office/drawing/2014/main" xmlns="" id="{580F1A98-66D3-8C3C-0B5D-59B1FC92B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319353" y="147045"/>
            <a:ext cx="4543442" cy="3281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 bar chart&#10;&#10;Description automatically generated">
            <a:extLst>
              <a:ext uri="{FF2B5EF4-FFF2-40B4-BE49-F238E27FC236}">
                <a16:creationId xmlns:a16="http://schemas.microsoft.com/office/drawing/2014/main" xmlns="" id="{215C6864-283E-ACC3-0F71-0D05A9EA7A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353" y="3604459"/>
            <a:ext cx="4543442" cy="2931037"/>
          </a:xfrm>
          <a:prstGeom prst="rect">
            <a:avLst/>
          </a:prstGeom>
        </p:spPr>
      </p:pic>
      <p:sp>
        <p:nvSpPr>
          <p:cNvPr id="84" name="Oval 83">
            <a:extLst>
              <a:ext uri="{FF2B5EF4-FFF2-40B4-BE49-F238E27FC236}">
                <a16:creationId xmlns:a16="http://schemas.microsoft.com/office/drawing/2014/main" xmlns="" id="{C4C270DE-0BEB-4372-B440-7EADA6FAFA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xmlns="" id="{757ACA0C-8702-4043-8D4D-582EAEDF1C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7489543"/>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xmlns=""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Title 1">
            <a:extLst>
              <a:ext uri="{FF2B5EF4-FFF2-40B4-BE49-F238E27FC236}">
                <a16:creationId xmlns:a16="http://schemas.microsoft.com/office/drawing/2014/main" xmlns="" id="{A288A665-6466-AC99-1E0B-6A0E43E10CC7}"/>
              </a:ext>
            </a:extLst>
          </p:cNvPr>
          <p:cNvSpPr txBox="1">
            <a:spLocks/>
          </p:cNvSpPr>
          <p:nvPr/>
        </p:nvSpPr>
        <p:spPr>
          <a:xfrm>
            <a:off x="838200" y="669925"/>
            <a:ext cx="4508946"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rgbClr val="FFFF00"/>
                </a:solidFill>
                <a:latin typeface="Algerian" panose="04020705040A02060702" pitchFamily="82" charset="0"/>
              </a:rPr>
              <a:t>Data</a:t>
            </a:r>
            <a:r>
              <a:rPr lang="en-US" b="1" kern="1200" dirty="0">
                <a:solidFill>
                  <a:schemeClr val="bg1"/>
                </a:solidFill>
                <a:latin typeface="Algerian" panose="04020705040A02060702" pitchFamily="82" charset="0"/>
              </a:rPr>
              <a:t> Preprocessing</a:t>
            </a:r>
            <a:endParaRPr lang="en-US" kern="1200" dirty="0">
              <a:solidFill>
                <a:schemeClr val="bg1"/>
              </a:solidFill>
              <a:latin typeface="Algerian" panose="04020705040A02060702" pitchFamily="82" charset="0"/>
            </a:endParaRPr>
          </a:p>
        </p:txBody>
      </p:sp>
      <p:cxnSp>
        <p:nvCxnSpPr>
          <p:cNvPr id="56" name="Straight Connector 55">
            <a:extLst>
              <a:ext uri="{FF2B5EF4-FFF2-40B4-BE49-F238E27FC236}">
                <a16:creationId xmlns:a16="http://schemas.microsoft.com/office/drawing/2014/main" xmlns=""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xmlns="" id="{381E5801-477E-13D2-95CC-1BEF92A65609}"/>
              </a:ext>
            </a:extLst>
          </p:cNvPr>
          <p:cNvSpPr>
            <a:spLocks noGrp="1"/>
          </p:cNvSpPr>
          <p:nvPr>
            <p:ph idx="1"/>
          </p:nvPr>
        </p:nvSpPr>
        <p:spPr>
          <a:xfrm>
            <a:off x="1392667" y="2398957"/>
            <a:ext cx="9406666" cy="3526144"/>
          </a:xfrm>
        </p:spPr>
        <p:txBody>
          <a:bodyPr vert="horz" lIns="91440" tIns="45720" rIns="91440" bIns="45720" rtlCol="0">
            <a:normAutofit lnSpcReduction="10000"/>
          </a:bodyPr>
          <a:lstStyle/>
          <a:p>
            <a:r>
              <a:rPr lang="en-US" sz="2000" dirty="0">
                <a:solidFill>
                  <a:schemeClr val="bg1"/>
                </a:solidFill>
              </a:rPr>
              <a:t>For the </a:t>
            </a:r>
            <a:r>
              <a:rPr lang="en-US" sz="2000" dirty="0" smtClean="0">
                <a:solidFill>
                  <a:srgbClr val="FF0000"/>
                </a:solidFill>
              </a:rPr>
              <a:t>text</a:t>
            </a:r>
            <a:r>
              <a:rPr lang="en-US" sz="2000" dirty="0">
                <a:solidFill>
                  <a:schemeClr val="bg1"/>
                </a:solidFill>
              </a:rPr>
              <a:t> </a:t>
            </a:r>
            <a:r>
              <a:rPr lang="en-US" sz="2000" dirty="0" smtClean="0">
                <a:solidFill>
                  <a:schemeClr val="bg1"/>
                </a:solidFill>
              </a:rPr>
              <a:t>&amp; </a:t>
            </a:r>
            <a:r>
              <a:rPr lang="en-US" sz="2000" dirty="0" smtClean="0">
                <a:solidFill>
                  <a:srgbClr val="FF0000"/>
                </a:solidFill>
              </a:rPr>
              <a:t>url</a:t>
            </a:r>
            <a:r>
              <a:rPr lang="en-US" sz="2000" dirty="0" smtClean="0">
                <a:solidFill>
                  <a:schemeClr val="bg1"/>
                </a:solidFill>
              </a:rPr>
              <a:t> columns </a:t>
            </a:r>
            <a:r>
              <a:rPr lang="en-US" sz="2000" dirty="0">
                <a:solidFill>
                  <a:schemeClr val="bg1"/>
                </a:solidFill>
              </a:rPr>
              <a:t>we </a:t>
            </a:r>
            <a:r>
              <a:rPr lang="en-US" sz="2000" dirty="0" smtClean="0">
                <a:solidFill>
                  <a:schemeClr val="bg1"/>
                </a:solidFill>
              </a:rPr>
              <a:t>made:</a:t>
            </a:r>
            <a:endParaRPr lang="en-US" sz="2000" dirty="0">
              <a:solidFill>
                <a:schemeClr val="bg1"/>
              </a:solidFill>
            </a:endParaRPr>
          </a:p>
          <a:p>
            <a:pPr lvl="1"/>
            <a:r>
              <a:rPr lang="en-US" sz="2000" i="0" dirty="0">
                <a:solidFill>
                  <a:schemeClr val="bg1"/>
                </a:solidFill>
                <a:effectLst/>
              </a:rPr>
              <a:t>Expand Contractions</a:t>
            </a:r>
          </a:p>
          <a:p>
            <a:pPr lvl="1"/>
            <a:r>
              <a:rPr lang="en-US" sz="2000" i="0" dirty="0">
                <a:solidFill>
                  <a:schemeClr val="bg1"/>
                </a:solidFill>
                <a:effectLst/>
              </a:rPr>
              <a:t>Lower Case</a:t>
            </a:r>
          </a:p>
          <a:p>
            <a:pPr lvl="1"/>
            <a:r>
              <a:rPr lang="en-US" sz="2000" i="0" dirty="0">
                <a:solidFill>
                  <a:schemeClr val="bg1"/>
                </a:solidFill>
                <a:effectLst/>
              </a:rPr>
              <a:t>Remove Punctuations</a:t>
            </a:r>
          </a:p>
          <a:p>
            <a:pPr lvl="1"/>
            <a:r>
              <a:rPr lang="en-US" sz="2000" i="0" dirty="0">
                <a:solidFill>
                  <a:schemeClr val="bg1"/>
                </a:solidFill>
                <a:effectLst/>
              </a:rPr>
              <a:t>Remove words and digits containing digits</a:t>
            </a:r>
          </a:p>
          <a:p>
            <a:pPr lvl="1"/>
            <a:r>
              <a:rPr lang="en-US" sz="2000" i="0" dirty="0">
                <a:solidFill>
                  <a:schemeClr val="bg1"/>
                </a:solidFill>
                <a:effectLst/>
              </a:rPr>
              <a:t>Remove Stopwords</a:t>
            </a:r>
          </a:p>
          <a:p>
            <a:pPr lvl="1"/>
            <a:r>
              <a:rPr lang="en-US" sz="2000" i="0" dirty="0">
                <a:solidFill>
                  <a:schemeClr val="bg1"/>
                </a:solidFill>
                <a:effectLst/>
              </a:rPr>
              <a:t>Stemming</a:t>
            </a:r>
          </a:p>
          <a:p>
            <a:pPr lvl="1"/>
            <a:r>
              <a:rPr lang="en-US" sz="2000" i="0" dirty="0">
                <a:solidFill>
                  <a:schemeClr val="bg1"/>
                </a:solidFill>
                <a:effectLst/>
              </a:rPr>
              <a:t>Remove White spaces</a:t>
            </a:r>
          </a:p>
          <a:p>
            <a:pPr lvl="1"/>
            <a:r>
              <a:rPr lang="en-US" sz="2000" i="0" dirty="0">
                <a:solidFill>
                  <a:schemeClr val="bg1"/>
                </a:solidFill>
                <a:effectLst/>
              </a:rPr>
              <a:t>Remove tags</a:t>
            </a:r>
          </a:p>
          <a:p>
            <a:r>
              <a:rPr lang="en-US" sz="2000" dirty="0">
                <a:solidFill>
                  <a:schemeClr val="bg1"/>
                </a:solidFill>
              </a:rPr>
              <a:t>For the </a:t>
            </a:r>
            <a:r>
              <a:rPr lang="en-US" sz="2000" dirty="0" smtClean="0">
                <a:solidFill>
                  <a:srgbClr val="FF0000"/>
                </a:solidFill>
              </a:rPr>
              <a:t>riddet_comment </a:t>
            </a:r>
            <a:r>
              <a:rPr lang="en-US" sz="2000" dirty="0" smtClean="0">
                <a:solidFill>
                  <a:schemeClr val="bg1"/>
                </a:solidFill>
              </a:rPr>
              <a:t>column: </a:t>
            </a:r>
            <a:endParaRPr lang="en-US" sz="2000" dirty="0">
              <a:solidFill>
                <a:schemeClr val="bg1"/>
              </a:solidFill>
            </a:endParaRPr>
          </a:p>
          <a:p>
            <a:pPr marL="457200" lvl="1"/>
            <a:r>
              <a:rPr lang="en-US" sz="2000" dirty="0" smtClean="0">
                <a:solidFill>
                  <a:schemeClr val="bg1"/>
                </a:solidFill>
              </a:rPr>
              <a:t>We removed the unwanted strings and white spaces.</a:t>
            </a:r>
            <a:endParaRPr lang="en-US" sz="2000" dirty="0">
              <a:solidFill>
                <a:schemeClr val="bg1"/>
              </a:solidFill>
            </a:endParaRPr>
          </a:p>
        </p:txBody>
      </p:sp>
      <p:sp>
        <p:nvSpPr>
          <p:cNvPr id="58" name="Rectangle 57">
            <a:extLst>
              <a:ext uri="{FF2B5EF4-FFF2-40B4-BE49-F238E27FC236}">
                <a16:creationId xmlns:a16="http://schemas.microsoft.com/office/drawing/2014/main" xmlns="" id="{9DD005C1-8C51-42D6-9BEE-B9B8384974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move Stop Words From a Block of Text - Introduction to Natural Language  Processing - OpenClassrooms">
            <a:extLst>
              <a:ext uri="{FF2B5EF4-FFF2-40B4-BE49-F238E27FC236}">
                <a16:creationId xmlns:a16="http://schemas.microsoft.com/office/drawing/2014/main" xmlns="" id="{C0D220BF-3DD9-3601-0F39-9289B52AA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343" y="1581251"/>
            <a:ext cx="4887457" cy="1566949"/>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50653245"/>
      </p:ext>
    </p:extLst>
  </p:cSld>
  <p:clrMapOvr>
    <a:masterClrMapping/>
  </p:clrMapOvr>
  <mc:AlternateContent xmlns:mc="http://schemas.openxmlformats.org/markup-compatibility/2006" xmlns:p14="http://schemas.microsoft.com/office/powerpoint/2010/main">
    <mc:Choice Requires="p14">
      <p:transition spd="slow" p14:dur="2000" advTm="304"/>
    </mc:Choice>
    <mc:Fallback xmlns="">
      <p:transition spd="slow" advTm="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xmlns=""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70C843DF-29DC-B7ED-CF42-A563B8CDB8CA}"/>
              </a:ext>
            </a:extLst>
          </p:cNvPr>
          <p:cNvSpPr>
            <a:spLocks noGrp="1"/>
          </p:cNvSpPr>
          <p:nvPr>
            <p:ph type="title"/>
          </p:nvPr>
        </p:nvSpPr>
        <p:spPr>
          <a:xfrm>
            <a:off x="1295400" y="669925"/>
            <a:ext cx="4800600" cy="1325563"/>
          </a:xfrm>
        </p:spPr>
        <p:txBody>
          <a:bodyPr anchor="b">
            <a:normAutofit/>
          </a:bodyPr>
          <a:lstStyle/>
          <a:p>
            <a:r>
              <a:rPr lang="en-US" b="1" dirty="0">
                <a:solidFill>
                  <a:srgbClr val="FFFF00"/>
                </a:solidFill>
                <a:latin typeface="Algerian" panose="04020705040A02060702" pitchFamily="82" charset="0"/>
              </a:rPr>
              <a:t>DataSet</a:t>
            </a:r>
            <a:r>
              <a:rPr lang="en-US" b="1" dirty="0">
                <a:solidFill>
                  <a:schemeClr val="bg1"/>
                </a:solidFill>
                <a:latin typeface="Algerian" panose="04020705040A02060702" pitchFamily="82" charset="0"/>
              </a:rPr>
              <a:t> Statistics </a:t>
            </a:r>
          </a:p>
        </p:txBody>
      </p:sp>
      <p:cxnSp>
        <p:nvCxnSpPr>
          <p:cNvPr id="126" name="Straight Connector 125">
            <a:extLst>
              <a:ext uri="{FF2B5EF4-FFF2-40B4-BE49-F238E27FC236}">
                <a16:creationId xmlns:a16="http://schemas.microsoft.com/office/drawing/2014/main" xmlns=""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Content Placeholder 3" descr="Chart, bar chart&#10;&#10;Description automatically generated">
            <a:extLst>
              <a:ext uri="{FF2B5EF4-FFF2-40B4-BE49-F238E27FC236}">
                <a16:creationId xmlns:a16="http://schemas.microsoft.com/office/drawing/2014/main" xmlns="" id="{02C7E3D5-C448-A6DB-508E-C09222FC5F14}"/>
              </a:ext>
            </a:extLst>
          </p:cNvPr>
          <p:cNvPicPr>
            <a:picLocks noChangeAspect="1"/>
          </p:cNvPicPr>
          <p:nvPr/>
        </p:nvPicPr>
        <p:blipFill rotWithShape="1">
          <a:blip r:embed="rId4">
            <a:extLst>
              <a:ext uri="{28A0092B-C50C-407E-A947-70E740481C1C}">
                <a14:useLocalDpi xmlns:a14="http://schemas.microsoft.com/office/drawing/2010/main" val="0"/>
              </a:ext>
            </a:extLst>
          </a:blip>
          <a:srcRect t="36084"/>
          <a:stretch/>
        </p:blipFill>
        <p:spPr>
          <a:xfrm>
            <a:off x="7391400" y="136532"/>
            <a:ext cx="4222431" cy="2152301"/>
          </a:xfrm>
          <a:prstGeom prst="rect">
            <a:avLst/>
          </a:prstGeom>
        </p:spPr>
      </p:pic>
      <p:sp>
        <p:nvSpPr>
          <p:cNvPr id="3" name="Content Placeholder 2">
            <a:extLst>
              <a:ext uri="{FF2B5EF4-FFF2-40B4-BE49-F238E27FC236}">
                <a16:creationId xmlns:a16="http://schemas.microsoft.com/office/drawing/2014/main" xmlns="" id="{1246E869-B9DB-FEF1-6505-7CA6F16D6AD0}"/>
              </a:ext>
            </a:extLst>
          </p:cNvPr>
          <p:cNvSpPr>
            <a:spLocks noGrp="1"/>
          </p:cNvSpPr>
          <p:nvPr>
            <p:ph idx="1"/>
          </p:nvPr>
        </p:nvSpPr>
        <p:spPr>
          <a:xfrm>
            <a:off x="1295399" y="2288833"/>
            <a:ext cx="5600340" cy="3711571"/>
          </a:xfrm>
        </p:spPr>
        <p:txBody>
          <a:bodyPr>
            <a:normAutofit/>
          </a:bodyPr>
          <a:lstStyle/>
          <a:p>
            <a:pPr marL="0" indent="0">
              <a:buNone/>
            </a:pPr>
            <a:r>
              <a:rPr lang="en-US" sz="2000" dirty="0">
                <a:solidFill>
                  <a:schemeClr val="bg1"/>
                </a:solidFill>
              </a:rPr>
              <a:t>After displaying data info, we observed that: </a:t>
            </a:r>
          </a:p>
          <a:p>
            <a:pPr lvl="1"/>
            <a:r>
              <a:rPr lang="en-US" sz="2000" dirty="0">
                <a:solidFill>
                  <a:schemeClr val="bg1"/>
                </a:solidFill>
              </a:rPr>
              <a:t>’label’ column has int datatype </a:t>
            </a:r>
          </a:p>
          <a:p>
            <a:pPr lvl="1"/>
            <a:r>
              <a:rPr lang="en-US" sz="2000" dirty="0">
                <a:solidFill>
                  <a:schemeClr val="bg1"/>
                </a:solidFill>
              </a:rPr>
              <a:t>and the other columns have object datatype. </a:t>
            </a:r>
          </a:p>
          <a:p>
            <a:pPr marL="0" indent="0">
              <a:buNone/>
            </a:pPr>
            <a:endParaRPr lang="en-US" sz="2000" dirty="0">
              <a:solidFill>
                <a:schemeClr val="bg1"/>
              </a:solidFill>
            </a:endParaRPr>
          </a:p>
          <a:p>
            <a:pPr marL="0" indent="0">
              <a:buNone/>
            </a:pPr>
            <a:r>
              <a:rPr lang="en-US" sz="2000" dirty="0">
                <a:solidFill>
                  <a:schemeClr val="bg1"/>
                </a:solidFill>
              </a:rPr>
              <a:t>After checking </a:t>
            </a:r>
            <a:r>
              <a:rPr lang="en-US" sz="2000" dirty="0">
                <a:solidFill>
                  <a:srgbClr val="FF0000"/>
                </a:solidFill>
              </a:rPr>
              <a:t>missing</a:t>
            </a:r>
            <a:r>
              <a:rPr lang="en-US" sz="2000" dirty="0">
                <a:solidFill>
                  <a:schemeClr val="bg1"/>
                </a:solidFill>
              </a:rPr>
              <a:t> values, we observed that: </a:t>
            </a:r>
          </a:p>
          <a:p>
            <a:pPr lvl="1"/>
            <a:r>
              <a:rPr lang="en-US" sz="2000" dirty="0">
                <a:solidFill>
                  <a:schemeClr val="bg1"/>
                </a:solidFill>
              </a:rPr>
              <a:t>reddit comments </a:t>
            </a:r>
            <a:r>
              <a:rPr lang="en-US" sz="2000" dirty="0" smtClean="0">
                <a:solidFill>
                  <a:schemeClr val="bg1"/>
                </a:solidFill>
              </a:rPr>
              <a:t>has missing values that </a:t>
            </a:r>
            <a:r>
              <a:rPr lang="en-US" sz="2000" dirty="0">
                <a:solidFill>
                  <a:schemeClr val="bg1"/>
                </a:solidFill>
              </a:rPr>
              <a:t>equal to </a:t>
            </a:r>
            <a:r>
              <a:rPr lang="en-US" sz="2000" dirty="0">
                <a:solidFill>
                  <a:srgbClr val="92D050"/>
                </a:solidFill>
              </a:rPr>
              <a:t>64161</a:t>
            </a:r>
            <a:r>
              <a:rPr lang="en-US" sz="2000" dirty="0">
                <a:solidFill>
                  <a:schemeClr val="bg1"/>
                </a:solidFill>
              </a:rPr>
              <a:t> </a:t>
            </a:r>
          </a:p>
          <a:p>
            <a:pPr lvl="1"/>
            <a:r>
              <a:rPr lang="en-US" sz="2000" dirty="0">
                <a:solidFill>
                  <a:schemeClr val="bg1"/>
                </a:solidFill>
              </a:rPr>
              <a:t>the other column have </a:t>
            </a:r>
            <a:r>
              <a:rPr lang="en-US" sz="2000" dirty="0">
                <a:solidFill>
                  <a:srgbClr val="92D050"/>
                </a:solidFill>
              </a:rPr>
              <a:t>0</a:t>
            </a:r>
            <a:r>
              <a:rPr lang="en-US" sz="2000" dirty="0">
                <a:solidFill>
                  <a:schemeClr val="bg1"/>
                </a:solidFill>
              </a:rPr>
              <a:t> missing values.</a:t>
            </a:r>
          </a:p>
        </p:txBody>
      </p:sp>
      <p:pic>
        <p:nvPicPr>
          <p:cNvPr id="11" name="Picture 10" descr="Graphical user interface, application&#10;&#10;Description automatically generated">
            <a:extLst>
              <a:ext uri="{FF2B5EF4-FFF2-40B4-BE49-F238E27FC236}">
                <a16:creationId xmlns:a16="http://schemas.microsoft.com/office/drawing/2014/main" xmlns="" id="{98552A43-1BA3-5F96-7CB2-E68EB83F6F2C}"/>
              </a:ext>
            </a:extLst>
          </p:cNvPr>
          <p:cNvPicPr>
            <a:picLocks noChangeAspect="1"/>
          </p:cNvPicPr>
          <p:nvPr/>
        </p:nvPicPr>
        <p:blipFill rotWithShape="1">
          <a:blip r:embed="rId5">
            <a:extLst>
              <a:ext uri="{28A0092B-C50C-407E-A947-70E740481C1C}">
                <a14:useLocalDpi xmlns:a14="http://schemas.microsoft.com/office/drawing/2010/main" val="0"/>
              </a:ext>
            </a:extLst>
          </a:blip>
          <a:srcRect r="24772"/>
          <a:stretch/>
        </p:blipFill>
        <p:spPr>
          <a:xfrm>
            <a:off x="7391400" y="2508355"/>
            <a:ext cx="4192675" cy="1083931"/>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xmlns="" id="{A5C1DB9A-A788-1292-D81A-242AE76F1D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2772" y="3720070"/>
            <a:ext cx="4138238" cy="2280334"/>
          </a:xfrm>
          <a:prstGeom prst="rect">
            <a:avLst/>
          </a:prstGeom>
        </p:spPr>
      </p:pic>
      <p:cxnSp>
        <p:nvCxnSpPr>
          <p:cNvPr id="128" name="Straight Connector 127">
            <a:extLst>
              <a:ext uri="{FF2B5EF4-FFF2-40B4-BE49-F238E27FC236}">
                <a16:creationId xmlns:a16="http://schemas.microsoft.com/office/drawing/2014/main" xmlns="" id="{B7188D9B-1674-419B-A379-D1632A7EC3A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99832443"/>
      </p:ext>
    </p:extLst>
  </p:cSld>
  <p:clrMapOvr>
    <a:masterClrMapping/>
  </p:clrMapOvr>
  <mc:AlternateContent xmlns:mc="http://schemas.openxmlformats.org/markup-compatibility/2006" xmlns:p14="http://schemas.microsoft.com/office/powerpoint/2010/main">
    <mc:Choice Requires="p14">
      <p:transition spd="slow" p14:dur="2000" advTm="176"/>
    </mc:Choice>
    <mc:Fallback xmlns="">
      <p:transition spd="slow" advTm="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D6210664-605D-591E-046C-0CB369ECF8EE}"/>
              </a:ext>
            </a:extLst>
          </p:cNvPr>
          <p:cNvSpPr>
            <a:spLocks noGrp="1"/>
          </p:cNvSpPr>
          <p:nvPr>
            <p:ph type="title"/>
          </p:nvPr>
        </p:nvSpPr>
        <p:spPr>
          <a:xfrm>
            <a:off x="1295400" y="669925"/>
            <a:ext cx="4800600" cy="1325563"/>
          </a:xfrm>
        </p:spPr>
        <p:txBody>
          <a:bodyPr vert="horz" lIns="91440" tIns="45720" rIns="91440" bIns="45720" rtlCol="0" anchor="b">
            <a:normAutofit/>
          </a:bodyPr>
          <a:lstStyle/>
          <a:p>
            <a:r>
              <a:rPr lang="en-US" b="1" dirty="0">
                <a:solidFill>
                  <a:srgbClr val="FFFF00"/>
                </a:solidFill>
                <a:latin typeface="Algerian" panose="04020705040A02060702" pitchFamily="82" charset="0"/>
              </a:rPr>
              <a:t>Data</a:t>
            </a:r>
            <a:r>
              <a:rPr lang="en-US" b="1" dirty="0">
                <a:solidFill>
                  <a:schemeClr val="bg1"/>
                </a:solidFill>
                <a:latin typeface="Algerian" panose="04020705040A02060702" pitchFamily="82" charset="0"/>
              </a:rPr>
              <a:t> Preprocessing </a:t>
            </a:r>
          </a:p>
        </p:txBody>
      </p:sp>
      <p:cxnSp>
        <p:nvCxnSpPr>
          <p:cNvPr id="24" name="Straight Connector 23">
            <a:extLst>
              <a:ext uri="{FF2B5EF4-FFF2-40B4-BE49-F238E27FC236}">
                <a16:creationId xmlns:a16="http://schemas.microsoft.com/office/drawing/2014/main" xmlns=""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FF86FA28-5FE1-B003-8D04-6EB0259B7973}"/>
              </a:ext>
            </a:extLst>
          </p:cNvPr>
          <p:cNvSpPr>
            <a:spLocks noGrp="1"/>
          </p:cNvSpPr>
          <p:nvPr>
            <p:ph idx="1"/>
          </p:nvPr>
        </p:nvSpPr>
        <p:spPr>
          <a:xfrm>
            <a:off x="1295400" y="2288833"/>
            <a:ext cx="4800600" cy="3711571"/>
          </a:xfrm>
        </p:spPr>
        <p:txBody>
          <a:bodyPr>
            <a:normAutofit/>
          </a:bodyPr>
          <a:lstStyle/>
          <a:p>
            <a:r>
              <a:rPr lang="en-US" sz="2000" dirty="0">
                <a:solidFill>
                  <a:schemeClr val="bg1"/>
                </a:solidFill>
              </a:rPr>
              <a:t>In data processing, we will focus on the </a:t>
            </a:r>
            <a:r>
              <a:rPr lang="en-US" sz="2000" dirty="0">
                <a:solidFill>
                  <a:srgbClr val="FF0000"/>
                </a:solidFill>
              </a:rPr>
              <a:t>text</a:t>
            </a:r>
            <a:r>
              <a:rPr lang="en-US" sz="2000" dirty="0">
                <a:solidFill>
                  <a:schemeClr val="bg1"/>
                </a:solidFill>
              </a:rPr>
              <a:t> column on this data which contains the news part. </a:t>
            </a:r>
          </a:p>
          <a:p>
            <a:r>
              <a:rPr lang="en-US" sz="2000" dirty="0">
                <a:solidFill>
                  <a:schemeClr val="bg1"/>
                </a:solidFill>
              </a:rPr>
              <a:t>We will modify this </a:t>
            </a:r>
            <a:r>
              <a:rPr lang="en-US" sz="2000" dirty="0">
                <a:solidFill>
                  <a:srgbClr val="FF0000"/>
                </a:solidFill>
              </a:rPr>
              <a:t>text</a:t>
            </a:r>
            <a:r>
              <a:rPr lang="en-US" sz="2000" dirty="0">
                <a:solidFill>
                  <a:schemeClr val="bg1"/>
                </a:solidFill>
              </a:rPr>
              <a:t> column to extract </a:t>
            </a:r>
            <a:r>
              <a:rPr lang="en-US" sz="2000" dirty="0" smtClean="0">
                <a:solidFill>
                  <a:schemeClr val="bg1"/>
                </a:solidFill>
              </a:rPr>
              <a:t>features to </a:t>
            </a:r>
            <a:r>
              <a:rPr lang="en-US" sz="2000" dirty="0">
                <a:solidFill>
                  <a:schemeClr val="bg1"/>
                </a:solidFill>
              </a:rPr>
              <a:t>make the model </a:t>
            </a:r>
            <a:r>
              <a:rPr lang="en-US" sz="2000" dirty="0" smtClean="0">
                <a:solidFill>
                  <a:schemeClr val="bg1"/>
                </a:solidFill>
              </a:rPr>
              <a:t>with acceptable performance.</a:t>
            </a:r>
            <a:endParaRPr lang="en-US" sz="2000" dirty="0">
              <a:solidFill>
                <a:schemeClr val="bg1"/>
              </a:solidFill>
            </a:endParaRPr>
          </a:p>
        </p:txBody>
      </p:sp>
      <p:pic>
        <p:nvPicPr>
          <p:cNvPr id="12" name="Graphic 11" descr="Research">
            <a:extLst>
              <a:ext uri="{FF2B5EF4-FFF2-40B4-BE49-F238E27FC236}">
                <a16:creationId xmlns:a16="http://schemas.microsoft.com/office/drawing/2014/main" xmlns="" id="{D8A26687-5F77-A2A9-72AC-962DC76BBA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74155" y="658557"/>
            <a:ext cx="2152356" cy="2152356"/>
          </a:xfrm>
          <a:prstGeom prst="rect">
            <a:avLst/>
          </a:prstGeom>
        </p:spPr>
      </p:pic>
      <p:pic>
        <p:nvPicPr>
          <p:cNvPr id="6" name="Picture 5">
            <a:extLst>
              <a:ext uri="{FF2B5EF4-FFF2-40B4-BE49-F238E27FC236}">
                <a16:creationId xmlns:a16="http://schemas.microsoft.com/office/drawing/2014/main" xmlns="" id="{1266E891-3B7A-8DC1-8071-A5317B261281}"/>
              </a:ext>
            </a:extLst>
          </p:cNvPr>
          <p:cNvPicPr>
            <a:picLocks noChangeAspect="1"/>
          </p:cNvPicPr>
          <p:nvPr/>
        </p:nvPicPr>
        <p:blipFill>
          <a:blip r:embed="rId6"/>
          <a:stretch>
            <a:fillRect/>
          </a:stretch>
        </p:blipFill>
        <p:spPr>
          <a:xfrm>
            <a:off x="6258061" y="2451665"/>
            <a:ext cx="2704465" cy="3385906"/>
          </a:xfrm>
          <a:prstGeom prst="rect">
            <a:avLst/>
          </a:prstGeom>
        </p:spPr>
      </p:pic>
      <p:cxnSp>
        <p:nvCxnSpPr>
          <p:cNvPr id="26" name="Straight Connector 25">
            <a:extLst>
              <a:ext uri="{FF2B5EF4-FFF2-40B4-BE49-F238E27FC236}">
                <a16:creationId xmlns:a16="http://schemas.microsoft.com/office/drawing/2014/main" xmlns="" id="{B7188D9B-1674-419B-A379-D1632A7EC3A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21043186"/>
      </p:ext>
    </p:extLst>
  </p:cSld>
  <p:clrMapOvr>
    <a:masterClrMapping/>
  </p:clrMapOvr>
  <mc:AlternateContent xmlns:mc="http://schemas.openxmlformats.org/markup-compatibility/2006" xmlns:p14="http://schemas.microsoft.com/office/powerpoint/2010/main">
    <mc:Choice Requires="p14">
      <p:transition spd="slow" p14:dur="2000" advTm="176"/>
    </mc:Choice>
    <mc:Fallback xmlns="">
      <p:transition spd="slow" advTm="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xmlns=""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3DD76980-917B-79B5-A725-BB10EBEB0E2E}"/>
              </a:ext>
            </a:extLst>
          </p:cNvPr>
          <p:cNvSpPr>
            <a:spLocks noGrp="1"/>
          </p:cNvSpPr>
          <p:nvPr>
            <p:ph type="title"/>
          </p:nvPr>
        </p:nvSpPr>
        <p:spPr>
          <a:xfrm>
            <a:off x="838200" y="669925"/>
            <a:ext cx="4508946" cy="1325563"/>
          </a:xfrm>
        </p:spPr>
        <p:txBody>
          <a:bodyPr anchor="b">
            <a:normAutofit/>
          </a:bodyPr>
          <a:lstStyle/>
          <a:p>
            <a:r>
              <a:rPr lang="en-US" b="1" dirty="0">
                <a:solidFill>
                  <a:schemeClr val="bg1"/>
                </a:solidFill>
                <a:latin typeface="Lato" panose="020F0502020204030203" pitchFamily="34" charset="0"/>
              </a:rPr>
              <a:t>1. First Question:</a:t>
            </a:r>
          </a:p>
        </p:txBody>
      </p:sp>
      <p:cxnSp>
        <p:nvCxnSpPr>
          <p:cNvPr id="14" name="Straight Connector 9">
            <a:extLst>
              <a:ext uri="{FF2B5EF4-FFF2-40B4-BE49-F238E27FC236}">
                <a16:creationId xmlns:a16="http://schemas.microsoft.com/office/drawing/2014/main" xmlns=""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BFFD544F-2319-971E-369F-AE297A3557CF}"/>
              </a:ext>
            </a:extLst>
          </p:cNvPr>
          <p:cNvSpPr>
            <a:spLocks noGrp="1"/>
          </p:cNvSpPr>
          <p:nvPr>
            <p:ph idx="1"/>
          </p:nvPr>
        </p:nvSpPr>
        <p:spPr>
          <a:xfrm>
            <a:off x="1436913" y="2259908"/>
            <a:ext cx="9362419" cy="4258456"/>
          </a:xfrm>
        </p:spPr>
        <p:txBody>
          <a:bodyPr>
            <a:normAutofit fontScale="92500" lnSpcReduction="10000"/>
          </a:bodyPr>
          <a:lstStyle/>
          <a:p>
            <a:r>
              <a:rPr lang="en-US" sz="2400" dirty="0">
                <a:solidFill>
                  <a:schemeClr val="bg1"/>
                </a:solidFill>
              </a:rPr>
              <a:t>Is the ratio of fake news in Emergent fact-checking site significantly higher than the ratio of fake news by all other fact-checking sites? </a:t>
            </a:r>
          </a:p>
          <a:p>
            <a:pPr lvl="1">
              <a:buFont typeface="Wingdings" panose="05000000000000000000" pitchFamily="2" charset="2"/>
              <a:buChar char="v"/>
            </a:pPr>
            <a:r>
              <a:rPr lang="en-US" sz="1800" dirty="0">
                <a:solidFill>
                  <a:srgbClr val="FFFF00"/>
                </a:solidFill>
              </a:rPr>
              <a:t>Motivation</a:t>
            </a:r>
            <a:r>
              <a:rPr lang="en-US" sz="1800" dirty="0">
                <a:solidFill>
                  <a:schemeClr val="bg1"/>
                </a:solidFill>
              </a:rPr>
              <a:t>:</a:t>
            </a:r>
          </a:p>
          <a:p>
            <a:pPr marL="457200" lvl="1" indent="0">
              <a:buNone/>
            </a:pPr>
            <a:r>
              <a:rPr lang="en-US" sz="1800" dirty="0">
                <a:solidFill>
                  <a:schemeClr val="bg1"/>
                </a:solidFill>
              </a:rPr>
              <a:t>The benefit of answering this question is helping the public using social media to determine which sites that are used to detect </a:t>
            </a:r>
            <a:r>
              <a:rPr lang="en-US" sz="1800" dirty="0">
                <a:solidFill>
                  <a:srgbClr val="FF0000"/>
                </a:solidFill>
              </a:rPr>
              <a:t>fake</a:t>
            </a:r>
            <a:r>
              <a:rPr lang="en-US" sz="1800" dirty="0">
                <a:solidFill>
                  <a:schemeClr val="bg1"/>
                </a:solidFill>
              </a:rPr>
              <a:t> news are more credible than others. </a:t>
            </a:r>
            <a:endParaRPr lang="en-US" sz="1800" dirty="0"/>
          </a:p>
          <a:p>
            <a:pPr lvl="1">
              <a:buFont typeface="Wingdings" panose="05000000000000000000" pitchFamily="2" charset="2"/>
              <a:buChar char="v"/>
            </a:pPr>
            <a:r>
              <a:rPr lang="en-US" sz="1800" dirty="0">
                <a:solidFill>
                  <a:srgbClr val="FFFF00"/>
                </a:solidFill>
              </a:rPr>
              <a:t>Approach</a:t>
            </a:r>
          </a:p>
          <a:p>
            <a:pPr marL="457200" lvl="1" indent="0">
              <a:buNone/>
            </a:pPr>
            <a:r>
              <a:rPr lang="en-US" sz="1800" dirty="0">
                <a:solidFill>
                  <a:schemeClr val="bg1"/>
                </a:solidFill>
              </a:rPr>
              <a:t>Calculating ratio of news that checked by each fact-checking site are fake.</a:t>
            </a:r>
          </a:p>
          <a:p>
            <a:pPr lvl="1">
              <a:buFont typeface="Wingdings" panose="05000000000000000000" pitchFamily="2" charset="2"/>
              <a:buChar char="v"/>
            </a:pPr>
            <a:r>
              <a:rPr lang="en-US" sz="1800" dirty="0">
                <a:solidFill>
                  <a:srgbClr val="FFFF00"/>
                </a:solidFill>
              </a:rPr>
              <a:t>Findings</a:t>
            </a:r>
            <a:r>
              <a:rPr lang="en-US" sz="1800" dirty="0">
                <a:solidFill>
                  <a:schemeClr val="bg1"/>
                </a:solidFill>
              </a:rPr>
              <a:t>:</a:t>
            </a:r>
          </a:p>
          <a:p>
            <a:pPr marL="457200" lvl="1" indent="0">
              <a:buNone/>
            </a:pPr>
            <a:r>
              <a:rPr lang="en-US" sz="1800" dirty="0">
                <a:solidFill>
                  <a:schemeClr val="bg1"/>
                </a:solidFill>
              </a:rPr>
              <a:t>From calculating the ratio for the 3 fact-checking sites, we found that:</a:t>
            </a:r>
          </a:p>
          <a:p>
            <a:pPr lvl="2"/>
            <a:r>
              <a:rPr lang="en-US" sz="1800" dirty="0">
                <a:solidFill>
                  <a:schemeClr val="bg1"/>
                </a:solidFill>
              </a:rPr>
              <a:t>The ratio for </a:t>
            </a:r>
            <a:r>
              <a:rPr lang="en-US" sz="1800" dirty="0" err="1">
                <a:solidFill>
                  <a:srgbClr val="FF0000"/>
                </a:solidFill>
              </a:rPr>
              <a:t>snopes</a:t>
            </a:r>
            <a:r>
              <a:rPr lang="en-US" sz="1800" dirty="0">
                <a:solidFill>
                  <a:schemeClr val="bg1"/>
                </a:solidFill>
              </a:rPr>
              <a:t> is </a:t>
            </a:r>
            <a:r>
              <a:rPr lang="en-US" sz="1800" dirty="0">
                <a:solidFill>
                  <a:srgbClr val="00B0F0"/>
                </a:solidFill>
              </a:rPr>
              <a:t>0.25</a:t>
            </a:r>
            <a:r>
              <a:rPr lang="en-US" sz="1800" dirty="0">
                <a:solidFill>
                  <a:schemeClr val="bg1"/>
                </a:solidFill>
              </a:rPr>
              <a:t>  </a:t>
            </a:r>
          </a:p>
          <a:p>
            <a:pPr lvl="2"/>
            <a:r>
              <a:rPr lang="en-US" sz="1800" dirty="0">
                <a:solidFill>
                  <a:schemeClr val="bg1"/>
                </a:solidFill>
              </a:rPr>
              <a:t>The ratio for </a:t>
            </a:r>
            <a:r>
              <a:rPr lang="en-US" sz="1800" dirty="0" err="1">
                <a:solidFill>
                  <a:srgbClr val="FF0000"/>
                </a:solidFill>
              </a:rPr>
              <a:t>politifact</a:t>
            </a:r>
            <a:r>
              <a:rPr lang="en-US" sz="1800" dirty="0">
                <a:solidFill>
                  <a:schemeClr val="bg1"/>
                </a:solidFill>
              </a:rPr>
              <a:t> is </a:t>
            </a:r>
            <a:r>
              <a:rPr lang="en-US" sz="1800" dirty="0">
                <a:solidFill>
                  <a:srgbClr val="00B0F0"/>
                </a:solidFill>
              </a:rPr>
              <a:t>0.166</a:t>
            </a:r>
            <a:r>
              <a:rPr lang="en-US" sz="1800" dirty="0">
                <a:solidFill>
                  <a:schemeClr val="bg1"/>
                </a:solidFill>
              </a:rPr>
              <a:t> </a:t>
            </a:r>
          </a:p>
          <a:p>
            <a:pPr lvl="2"/>
            <a:r>
              <a:rPr lang="en-US" sz="1800" dirty="0">
                <a:solidFill>
                  <a:schemeClr val="bg1"/>
                </a:solidFill>
              </a:rPr>
              <a:t>And the ratio for </a:t>
            </a:r>
            <a:r>
              <a:rPr lang="en-US" sz="1800" dirty="0">
                <a:solidFill>
                  <a:srgbClr val="FF0000"/>
                </a:solidFill>
              </a:rPr>
              <a:t>emergent</a:t>
            </a:r>
            <a:r>
              <a:rPr lang="en-US" sz="1800" dirty="0">
                <a:solidFill>
                  <a:schemeClr val="bg1"/>
                </a:solidFill>
              </a:rPr>
              <a:t> is </a:t>
            </a:r>
            <a:r>
              <a:rPr lang="en-US" sz="1800" dirty="0" smtClean="0">
                <a:solidFill>
                  <a:srgbClr val="00B0F0"/>
                </a:solidFill>
              </a:rPr>
              <a:t>0.441</a:t>
            </a:r>
          </a:p>
          <a:p>
            <a:pPr marL="457200" lvl="1" indent="0">
              <a:buNone/>
            </a:pPr>
            <a:r>
              <a:rPr lang="en-US" dirty="0">
                <a:solidFill>
                  <a:srgbClr val="FF0000"/>
                </a:solidFill>
              </a:rPr>
              <a:t>Emergent</a:t>
            </a:r>
            <a:r>
              <a:rPr lang="en-US" dirty="0">
                <a:solidFill>
                  <a:srgbClr val="00B0F0"/>
                </a:solidFill>
              </a:rPr>
              <a:t> site significantly provide the highest ratio of fake news ,so </a:t>
            </a:r>
            <a:r>
              <a:rPr lang="en-US" dirty="0">
                <a:solidFill>
                  <a:srgbClr val="FF0000"/>
                </a:solidFill>
              </a:rPr>
              <a:t>emergent</a:t>
            </a:r>
            <a:r>
              <a:rPr lang="en-US" dirty="0">
                <a:solidFill>
                  <a:srgbClr val="00B0F0"/>
                </a:solidFill>
              </a:rPr>
              <a:t> is pessimistic(comparing to the other sites) , when evaluating each news, because we expect to see almost similar ratio of </a:t>
            </a:r>
            <a:r>
              <a:rPr lang="en-US" dirty="0" err="1">
                <a:solidFill>
                  <a:srgbClr val="00B0F0"/>
                </a:solidFill>
              </a:rPr>
              <a:t>fak</a:t>
            </a:r>
            <a:r>
              <a:rPr lang="en-US" dirty="0">
                <a:solidFill>
                  <a:srgbClr val="00B0F0"/>
                </a:solidFill>
              </a:rPr>
              <a:t> news</a:t>
            </a:r>
          </a:p>
          <a:p>
            <a:pPr marL="457200" lvl="1" indent="0">
              <a:buNone/>
            </a:pPr>
            <a:endParaRPr lang="en-US" dirty="0">
              <a:solidFill>
                <a:schemeClr val="bg1"/>
              </a:solidFill>
            </a:endParaRPr>
          </a:p>
        </p:txBody>
      </p:sp>
      <p:sp>
        <p:nvSpPr>
          <p:cNvPr id="12" name="Rectangle 11">
            <a:extLst>
              <a:ext uri="{FF2B5EF4-FFF2-40B4-BE49-F238E27FC236}">
                <a16:creationId xmlns:a16="http://schemas.microsoft.com/office/drawing/2014/main" xmlns="" id="{9DD005C1-8C51-42D6-9BEE-B9B8384974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53297324"/>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85E3E02A-7813-E849-15DC-F6045FF2E1A1}"/>
              </a:ext>
            </a:extLst>
          </p:cNvPr>
          <p:cNvSpPr>
            <a:spLocks noGrp="1"/>
          </p:cNvSpPr>
          <p:nvPr>
            <p:ph type="title"/>
          </p:nvPr>
        </p:nvSpPr>
        <p:spPr>
          <a:xfrm>
            <a:off x="729698" y="669925"/>
            <a:ext cx="5220936" cy="1325563"/>
          </a:xfrm>
        </p:spPr>
        <p:txBody>
          <a:bodyPr anchor="b">
            <a:normAutofit/>
          </a:bodyPr>
          <a:lstStyle/>
          <a:p>
            <a:r>
              <a:rPr lang="en-US" b="1" dirty="0">
                <a:solidFill>
                  <a:schemeClr val="bg1"/>
                </a:solidFill>
                <a:latin typeface="Lato" panose="020F0502020204030203" pitchFamily="34" charset="0"/>
              </a:rPr>
              <a:t>2. Second Question </a:t>
            </a:r>
          </a:p>
        </p:txBody>
      </p:sp>
      <p:cxnSp>
        <p:nvCxnSpPr>
          <p:cNvPr id="10" name="Straight Connector 9">
            <a:extLst>
              <a:ext uri="{FF2B5EF4-FFF2-40B4-BE49-F238E27FC236}">
                <a16:creationId xmlns:a16="http://schemas.microsoft.com/office/drawing/2014/main" xmlns=""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89C98CD4-72C0-EBA9-E1CB-B0C0407BB622}"/>
              </a:ext>
            </a:extLst>
          </p:cNvPr>
          <p:cNvSpPr>
            <a:spLocks noGrp="1"/>
          </p:cNvSpPr>
          <p:nvPr>
            <p:ph idx="1"/>
          </p:nvPr>
        </p:nvSpPr>
        <p:spPr>
          <a:xfrm>
            <a:off x="1392667" y="2398956"/>
            <a:ext cx="9749950" cy="4027967"/>
          </a:xfrm>
        </p:spPr>
        <p:txBody>
          <a:bodyPr>
            <a:normAutofit lnSpcReduction="10000"/>
          </a:bodyPr>
          <a:lstStyle/>
          <a:p>
            <a:r>
              <a:rPr lang="en-US" sz="2600" dirty="0">
                <a:solidFill>
                  <a:schemeClr val="bg1"/>
                </a:solidFill>
              </a:rPr>
              <a:t>Predicting the number of user comments for each news. </a:t>
            </a:r>
            <a:endParaRPr lang="ar-EG" sz="2600" dirty="0">
              <a:solidFill>
                <a:schemeClr val="bg1"/>
              </a:solidFill>
            </a:endParaRPr>
          </a:p>
          <a:p>
            <a:pPr lvl="1">
              <a:buFont typeface="Wingdings" panose="05000000000000000000" pitchFamily="2" charset="2"/>
              <a:buChar char="v"/>
            </a:pPr>
            <a:r>
              <a:rPr lang="en-US" sz="1900" dirty="0">
                <a:solidFill>
                  <a:srgbClr val="FFFF00"/>
                </a:solidFill>
              </a:rPr>
              <a:t>Motivation:</a:t>
            </a:r>
            <a:endParaRPr lang="en-US" sz="2000" dirty="0">
              <a:solidFill>
                <a:srgbClr val="FFFF00"/>
              </a:solidFill>
            </a:endParaRPr>
          </a:p>
          <a:p>
            <a:pPr marL="457200" lvl="1" indent="0">
              <a:buNone/>
            </a:pPr>
            <a:r>
              <a:rPr lang="en-US" sz="1800" dirty="0">
                <a:solidFill>
                  <a:schemeClr val="bg1"/>
                </a:solidFill>
              </a:rPr>
              <a:t>The benefit of answering this question is helping knowing that which type of news users can interact with it and may be indicative of its importance or impact</a:t>
            </a:r>
            <a:r>
              <a:rPr lang="en-US" sz="2000" dirty="0">
                <a:solidFill>
                  <a:schemeClr val="bg1"/>
                </a:solidFill>
              </a:rPr>
              <a:t>.</a:t>
            </a:r>
          </a:p>
          <a:p>
            <a:pPr lvl="1">
              <a:buFont typeface="Wingdings" panose="05000000000000000000" pitchFamily="2" charset="2"/>
              <a:buChar char="v"/>
            </a:pPr>
            <a:r>
              <a:rPr lang="en-US" sz="2000" dirty="0">
                <a:solidFill>
                  <a:srgbClr val="FFFF00"/>
                </a:solidFill>
              </a:rPr>
              <a:t>Approach:</a:t>
            </a:r>
          </a:p>
          <a:p>
            <a:pPr marL="457200" lvl="1" indent="0">
              <a:buNone/>
            </a:pPr>
            <a:r>
              <a:rPr lang="en-US" sz="1800" dirty="0">
                <a:solidFill>
                  <a:schemeClr val="bg1"/>
                </a:solidFill>
              </a:rPr>
              <a:t>We extracted the length of comments of each news as a new feature, then used it as label to predict later the expected number of comments on each news and applied this through 2 </a:t>
            </a:r>
            <a:r>
              <a:rPr lang="en-US" sz="1800" dirty="0">
                <a:solidFill>
                  <a:srgbClr val="FF0000"/>
                </a:solidFill>
              </a:rPr>
              <a:t>scenarios</a:t>
            </a:r>
            <a:r>
              <a:rPr lang="en-US" sz="1800" dirty="0">
                <a:solidFill>
                  <a:schemeClr val="bg1"/>
                </a:solidFill>
              </a:rPr>
              <a:t>:</a:t>
            </a:r>
          </a:p>
          <a:p>
            <a:pPr lvl="1"/>
            <a:r>
              <a:rPr lang="en-US" sz="1600" b="0" i="0" dirty="0">
                <a:solidFill>
                  <a:schemeClr val="bg1"/>
                </a:solidFill>
                <a:effectLst/>
                <a:latin typeface="-apple-system"/>
              </a:rPr>
              <a:t>1- using the whole data ( </a:t>
            </a:r>
            <a:r>
              <a:rPr lang="en-US" sz="1600" b="0" i="0" dirty="0">
                <a:solidFill>
                  <a:srgbClr val="00B0F0"/>
                </a:solidFill>
                <a:effectLst/>
                <a:latin typeface="-apple-system"/>
              </a:rPr>
              <a:t>69396</a:t>
            </a:r>
            <a:r>
              <a:rPr lang="en-US" sz="1600" b="0" i="0" dirty="0">
                <a:solidFill>
                  <a:schemeClr val="bg1"/>
                </a:solidFill>
                <a:effectLst/>
                <a:latin typeface="-apple-system"/>
              </a:rPr>
              <a:t> rows) that has missing  </a:t>
            </a:r>
            <a:r>
              <a:rPr lang="en-US" sz="1600" dirty="0">
                <a:solidFill>
                  <a:schemeClr val="bg1"/>
                </a:solidFill>
                <a:latin typeface="-apple-system"/>
              </a:rPr>
              <a:t>values in reddit_comments column </a:t>
            </a:r>
            <a:r>
              <a:rPr lang="en-US" sz="1600" b="0" i="0" dirty="0">
                <a:solidFill>
                  <a:schemeClr val="bg1"/>
                </a:solidFill>
                <a:effectLst/>
                <a:latin typeface="-apple-system"/>
              </a:rPr>
              <a:t>assuming  that the remained news have no comments (</a:t>
            </a:r>
            <a:r>
              <a:rPr lang="en-US" sz="1600" b="0" i="0" dirty="0">
                <a:solidFill>
                  <a:srgbClr val="00B0F0"/>
                </a:solidFill>
                <a:effectLst/>
                <a:latin typeface="-apple-system"/>
              </a:rPr>
              <a:t>0</a:t>
            </a:r>
            <a:r>
              <a:rPr lang="en-US" sz="1600" b="0" i="0" dirty="0">
                <a:solidFill>
                  <a:schemeClr val="bg1"/>
                </a:solidFill>
                <a:effectLst/>
                <a:latin typeface="-apple-system"/>
              </a:rPr>
              <a:t>)</a:t>
            </a:r>
          </a:p>
          <a:p>
            <a:pPr lvl="1"/>
            <a:r>
              <a:rPr lang="en-US" sz="1600" b="0" i="0" dirty="0">
                <a:solidFill>
                  <a:schemeClr val="bg1"/>
                </a:solidFill>
                <a:effectLst/>
                <a:latin typeface="-apple-system"/>
              </a:rPr>
              <a:t>2- using </a:t>
            </a:r>
            <a:r>
              <a:rPr lang="en-US" sz="1600" dirty="0">
                <a:solidFill>
                  <a:schemeClr val="bg1"/>
                </a:solidFill>
                <a:latin typeface="-apple-system"/>
              </a:rPr>
              <a:t>part of the </a:t>
            </a:r>
            <a:r>
              <a:rPr lang="en-US" sz="1600" b="0" i="0" dirty="0">
                <a:solidFill>
                  <a:schemeClr val="bg1"/>
                </a:solidFill>
                <a:effectLst/>
                <a:latin typeface="-apple-system"/>
              </a:rPr>
              <a:t>data that has comments on each news without the </a:t>
            </a:r>
            <a:r>
              <a:rPr lang="en-US" sz="1600" dirty="0">
                <a:solidFill>
                  <a:schemeClr val="bg1"/>
                </a:solidFill>
                <a:latin typeface="-apple-system"/>
              </a:rPr>
              <a:t>ones that has missing values </a:t>
            </a:r>
            <a:r>
              <a:rPr lang="en-US" sz="1600" b="0" i="0" dirty="0">
                <a:solidFill>
                  <a:schemeClr val="bg1"/>
                </a:solidFill>
                <a:effectLst/>
                <a:latin typeface="-apple-system"/>
              </a:rPr>
              <a:t>assuming that their comments are missed, so delete them, and use that </a:t>
            </a:r>
            <a:r>
              <a:rPr lang="en-US" sz="1600" b="0" i="0" dirty="0">
                <a:solidFill>
                  <a:srgbClr val="00B0F0"/>
                </a:solidFill>
                <a:effectLst/>
                <a:latin typeface="-apple-system"/>
              </a:rPr>
              <a:t>5235</a:t>
            </a:r>
            <a:r>
              <a:rPr lang="en-US" sz="1600" b="0" i="0" dirty="0">
                <a:solidFill>
                  <a:schemeClr val="bg1"/>
                </a:solidFill>
                <a:effectLst/>
                <a:latin typeface="-apple-system"/>
              </a:rPr>
              <a:t> rows to train/test our model.</a:t>
            </a:r>
            <a:r>
              <a:rPr lang="en-US" sz="2000" dirty="0">
                <a:solidFill>
                  <a:schemeClr val="bg1"/>
                </a:solidFill>
              </a:rPr>
              <a:t> </a:t>
            </a:r>
          </a:p>
          <a:p>
            <a:pPr lvl="1">
              <a:buFont typeface="Wingdings" panose="05000000000000000000" pitchFamily="2" charset="2"/>
              <a:buChar char="v"/>
            </a:pPr>
            <a:r>
              <a:rPr lang="en-US" sz="2000" dirty="0">
                <a:solidFill>
                  <a:srgbClr val="FFFF00"/>
                </a:solidFill>
              </a:rPr>
              <a:t>Findings:</a:t>
            </a:r>
          </a:p>
          <a:p>
            <a:pPr marL="457200" lvl="1" indent="0">
              <a:buNone/>
            </a:pPr>
            <a:r>
              <a:rPr lang="en-US" sz="1800" dirty="0">
                <a:solidFill>
                  <a:schemeClr val="bg1"/>
                </a:solidFill>
              </a:rPr>
              <a:t>Until now we check the models to reach to the best performance </a:t>
            </a:r>
            <a:endParaRPr lang="en-US" sz="1800" dirty="0">
              <a:solidFill>
                <a:srgbClr val="FFFF00"/>
              </a:solidFill>
            </a:endParaRPr>
          </a:p>
        </p:txBody>
      </p:sp>
      <p:sp>
        <p:nvSpPr>
          <p:cNvPr id="12" name="Rectangle 11">
            <a:extLst>
              <a:ext uri="{FF2B5EF4-FFF2-40B4-BE49-F238E27FC236}">
                <a16:creationId xmlns:a16="http://schemas.microsoft.com/office/drawing/2014/main" xmlns="" id="{9DD005C1-8C51-42D6-9BEE-B9B8384974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97543549"/>
      </p:ext>
    </p:extLst>
  </p:cSld>
  <p:clrMapOvr>
    <a:masterClrMapping/>
  </p:clrMapOvr>
  <mc:AlternateContent xmlns:mc="http://schemas.openxmlformats.org/markup-compatibility/2006" xmlns:p14="http://schemas.microsoft.com/office/powerpoint/2010/main">
    <mc:Choice Requires="p14">
      <p:transition spd="slow" p14:dur="2000" advTm="176"/>
    </mc:Choice>
    <mc:Fallback xmlns="">
      <p:transition spd="slow" advTm="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2312</TotalTime>
  <Words>947</Words>
  <Application>Microsoft Office PowerPoint</Application>
  <PresentationFormat>Custom</PresentationFormat>
  <Paragraphs>106</Paragraphs>
  <Slides>15</Slides>
  <Notes>0</Notes>
  <HiddenSlides>0</HiddenSlides>
  <MMClips>9</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Fake News Analysis </vt:lpstr>
      <vt:lpstr>DataSet Description </vt:lpstr>
      <vt:lpstr>DataSet Description </vt:lpstr>
      <vt:lpstr>DataSet Description </vt:lpstr>
      <vt:lpstr>PowerPoint Presentation</vt:lpstr>
      <vt:lpstr>DataSet Statistics </vt:lpstr>
      <vt:lpstr>Data Preprocessing </vt:lpstr>
      <vt:lpstr>1. First Question:</vt:lpstr>
      <vt:lpstr>2. Second Question </vt:lpstr>
      <vt:lpstr>3. Last Question:</vt:lpstr>
      <vt:lpstr>The res. Of first scenario with URL Feature:</vt:lpstr>
      <vt:lpstr>The res. Of secound scenario Without URL Feature:</vt:lpstr>
      <vt:lpstr>Limitations of our work:</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Analysis</dc:title>
  <dc:creator>Ahmed Abdelhamid</dc:creator>
  <cp:lastModifiedBy>ascom</cp:lastModifiedBy>
  <cp:revision>20</cp:revision>
  <dcterms:created xsi:type="dcterms:W3CDTF">2022-06-10T15:07:33Z</dcterms:created>
  <dcterms:modified xsi:type="dcterms:W3CDTF">2022-06-14T02:37:07Z</dcterms:modified>
</cp:coreProperties>
</file>